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2" r:id="rId3"/>
    <p:sldId id="278" r:id="rId4"/>
    <p:sldId id="279" r:id="rId5"/>
    <p:sldId id="293" r:id="rId6"/>
    <p:sldId id="294" r:id="rId7"/>
    <p:sldId id="299" r:id="rId8"/>
    <p:sldId id="295" r:id="rId9"/>
    <p:sldId id="282" r:id="rId10"/>
    <p:sldId id="297" r:id="rId11"/>
    <p:sldId id="259" r:id="rId12"/>
    <p:sldId id="271" r:id="rId13"/>
    <p:sldId id="300" r:id="rId14"/>
    <p:sldId id="288" r:id="rId15"/>
    <p:sldId id="291" r:id="rId16"/>
    <p:sldId id="290" r:id="rId17"/>
    <p:sldId id="274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4FAF1-BDFD-4B22-8E10-3B209231585E}" v="66" dt="2019-06-02T22:25:00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5498" autoAdjust="0"/>
  </p:normalViewPr>
  <p:slideViewPr>
    <p:cSldViewPr snapToGrid="0">
      <p:cViewPr varScale="1">
        <p:scale>
          <a:sx n="60" d="100"/>
          <a:sy n="60" d="100"/>
        </p:scale>
        <p:origin x="72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Hill" userId="fc30345b8c660c56" providerId="LiveId" clId="{6974FAF1-BDFD-4B22-8E10-3B209231585E}"/>
    <pc:docChg chg="undo custSel modSld sldOrd">
      <pc:chgData name="Kristina Hill" userId="fc30345b8c660c56" providerId="LiveId" clId="{6974FAF1-BDFD-4B22-8E10-3B209231585E}" dt="2019-06-02T22:58:23.012" v="1928" actId="20577"/>
      <pc:docMkLst>
        <pc:docMk/>
      </pc:docMkLst>
      <pc:sldChg chg="modSp">
        <pc:chgData name="Kristina Hill" userId="fc30345b8c660c56" providerId="LiveId" clId="{6974FAF1-BDFD-4B22-8E10-3B209231585E}" dt="2019-06-02T19:02:58.050" v="1059" actId="20577"/>
        <pc:sldMkLst>
          <pc:docMk/>
          <pc:sldMk cId="3315218046" sldId="259"/>
        </pc:sldMkLst>
        <pc:spChg chg="mod">
          <ac:chgData name="Kristina Hill" userId="fc30345b8c660c56" providerId="LiveId" clId="{6974FAF1-BDFD-4B22-8E10-3B209231585E}" dt="2019-06-02T18:52:51.348" v="1045" actId="20577"/>
          <ac:spMkLst>
            <pc:docMk/>
            <pc:sldMk cId="3315218046" sldId="259"/>
            <ac:spMk id="2" creationId="{00000000-0000-0000-0000-000000000000}"/>
          </ac:spMkLst>
        </pc:spChg>
        <pc:spChg chg="mod">
          <ac:chgData name="Kristina Hill" userId="fc30345b8c660c56" providerId="LiveId" clId="{6974FAF1-BDFD-4B22-8E10-3B209231585E}" dt="2019-06-02T19:02:58.050" v="1059" actId="20577"/>
          <ac:spMkLst>
            <pc:docMk/>
            <pc:sldMk cId="3315218046" sldId="259"/>
            <ac:spMk id="11" creationId="{00000000-0000-0000-0000-000000000000}"/>
          </ac:spMkLst>
        </pc:spChg>
      </pc:sldChg>
      <pc:sldChg chg="modSp">
        <pc:chgData name="Kristina Hill" userId="fc30345b8c660c56" providerId="LiveId" clId="{6974FAF1-BDFD-4B22-8E10-3B209231585E}" dt="2019-06-02T22:26:32.972" v="1659" actId="20577"/>
        <pc:sldMkLst>
          <pc:docMk/>
          <pc:sldMk cId="3194184162" sldId="278"/>
        </pc:sldMkLst>
        <pc:spChg chg="mod">
          <ac:chgData name="Kristina Hill" userId="fc30345b8c660c56" providerId="LiveId" clId="{6974FAF1-BDFD-4B22-8E10-3B209231585E}" dt="2019-06-02T22:26:32.972" v="1659" actId="20577"/>
          <ac:spMkLst>
            <pc:docMk/>
            <pc:sldMk cId="3194184162" sldId="278"/>
            <ac:spMk id="4" creationId="{00000000-0000-0000-0000-000000000000}"/>
          </ac:spMkLst>
        </pc:spChg>
        <pc:picChg chg="mod">
          <ac:chgData name="Kristina Hill" userId="fc30345b8c660c56" providerId="LiveId" clId="{6974FAF1-BDFD-4B22-8E10-3B209231585E}" dt="2019-06-02T22:25:00.692" v="1337" actId="1076"/>
          <ac:picMkLst>
            <pc:docMk/>
            <pc:sldMk cId="3194184162" sldId="278"/>
            <ac:picMk id="3082" creationId="{00000000-0000-0000-0000-000000000000}"/>
          </ac:picMkLst>
        </pc:picChg>
        <pc:picChg chg="mod">
          <ac:chgData name="Kristina Hill" userId="fc30345b8c660c56" providerId="LiveId" clId="{6974FAF1-BDFD-4B22-8E10-3B209231585E}" dt="2019-06-02T22:25:00.692" v="1337" actId="1076"/>
          <ac:picMkLst>
            <pc:docMk/>
            <pc:sldMk cId="3194184162" sldId="278"/>
            <ac:picMk id="3084" creationId="{00000000-0000-0000-0000-000000000000}"/>
          </ac:picMkLst>
        </pc:picChg>
        <pc:picChg chg="mod">
          <ac:chgData name="Kristina Hill" userId="fc30345b8c660c56" providerId="LiveId" clId="{6974FAF1-BDFD-4B22-8E10-3B209231585E}" dt="2019-06-02T22:25:00.692" v="1337" actId="1076"/>
          <ac:picMkLst>
            <pc:docMk/>
            <pc:sldMk cId="3194184162" sldId="278"/>
            <ac:picMk id="3086" creationId="{00000000-0000-0000-0000-000000000000}"/>
          </ac:picMkLst>
        </pc:picChg>
      </pc:sldChg>
      <pc:sldChg chg="delSp modSp">
        <pc:chgData name="Kristina Hill" userId="fc30345b8c660c56" providerId="LiveId" clId="{6974FAF1-BDFD-4B22-8E10-3B209231585E}" dt="2019-06-02T01:43:02.392" v="130" actId="478"/>
        <pc:sldMkLst>
          <pc:docMk/>
          <pc:sldMk cId="104466178" sldId="279"/>
        </pc:sldMkLst>
        <pc:spChg chg="mod">
          <ac:chgData name="Kristina Hill" userId="fc30345b8c660c56" providerId="LiveId" clId="{6974FAF1-BDFD-4B22-8E10-3B209231585E}" dt="2019-06-02T01:42:04.398" v="129" actId="20577"/>
          <ac:spMkLst>
            <pc:docMk/>
            <pc:sldMk cId="104466178" sldId="279"/>
            <ac:spMk id="4" creationId="{00000000-0000-0000-0000-000000000000}"/>
          </ac:spMkLst>
        </pc:spChg>
        <pc:spChg chg="del">
          <ac:chgData name="Kristina Hill" userId="fc30345b8c660c56" providerId="LiveId" clId="{6974FAF1-BDFD-4B22-8E10-3B209231585E}" dt="2019-06-02T01:43:02.392" v="130" actId="478"/>
          <ac:spMkLst>
            <pc:docMk/>
            <pc:sldMk cId="104466178" sldId="279"/>
            <ac:spMk id="10" creationId="{00000000-0000-0000-0000-000000000000}"/>
          </ac:spMkLst>
        </pc:spChg>
      </pc:sldChg>
      <pc:sldChg chg="modSp modAnim">
        <pc:chgData name="Kristina Hill" userId="fc30345b8c660c56" providerId="LiveId" clId="{6974FAF1-BDFD-4B22-8E10-3B209231585E}" dt="2019-06-02T18:45:47.558" v="996" actId="20577"/>
        <pc:sldMkLst>
          <pc:docMk/>
          <pc:sldMk cId="3444503261" sldId="282"/>
        </pc:sldMkLst>
        <pc:spChg chg="mod">
          <ac:chgData name="Kristina Hill" userId="fc30345b8c660c56" providerId="LiveId" clId="{6974FAF1-BDFD-4B22-8E10-3B209231585E}" dt="2019-06-02T18:45:47.558" v="996" actId="20577"/>
          <ac:spMkLst>
            <pc:docMk/>
            <pc:sldMk cId="3444503261" sldId="282"/>
            <ac:spMk id="4" creationId="{00000000-0000-0000-0000-000000000000}"/>
          </ac:spMkLst>
        </pc:spChg>
        <pc:spChg chg="mod">
          <ac:chgData name="Kristina Hill" userId="fc30345b8c660c56" providerId="LiveId" clId="{6974FAF1-BDFD-4B22-8E10-3B209231585E}" dt="2019-06-02T18:45:05.152" v="982" actId="1076"/>
          <ac:spMkLst>
            <pc:docMk/>
            <pc:sldMk cId="3444503261" sldId="282"/>
            <ac:spMk id="21" creationId="{00000000-0000-0000-0000-000000000000}"/>
          </ac:spMkLst>
        </pc:spChg>
        <pc:spChg chg="mod">
          <ac:chgData name="Kristina Hill" userId="fc30345b8c660c56" providerId="LiveId" clId="{6974FAF1-BDFD-4B22-8E10-3B209231585E}" dt="2019-06-02T18:45:05.152" v="982" actId="1076"/>
          <ac:spMkLst>
            <pc:docMk/>
            <pc:sldMk cId="3444503261" sldId="282"/>
            <ac:spMk id="23" creationId="{00000000-0000-0000-0000-000000000000}"/>
          </ac:spMkLst>
        </pc:spChg>
        <pc:grpChg chg="mod">
          <ac:chgData name="Kristina Hill" userId="fc30345b8c660c56" providerId="LiveId" clId="{6974FAF1-BDFD-4B22-8E10-3B209231585E}" dt="2019-06-02T18:45:05.152" v="982" actId="1076"/>
          <ac:grpSpMkLst>
            <pc:docMk/>
            <pc:sldMk cId="3444503261" sldId="282"/>
            <ac:grpSpMk id="6" creationId="{00000000-0000-0000-0000-000000000000}"/>
          </ac:grpSpMkLst>
        </pc:grpChg>
        <pc:grpChg chg="mod">
          <ac:chgData name="Kristina Hill" userId="fc30345b8c660c56" providerId="LiveId" clId="{6974FAF1-BDFD-4B22-8E10-3B209231585E}" dt="2019-06-02T18:45:05.152" v="982" actId="1076"/>
          <ac:grpSpMkLst>
            <pc:docMk/>
            <pc:sldMk cId="3444503261" sldId="282"/>
            <ac:grpSpMk id="12" creationId="{00000000-0000-0000-0000-000000000000}"/>
          </ac:grpSpMkLst>
        </pc:grpChg>
        <pc:grpChg chg="mod">
          <ac:chgData name="Kristina Hill" userId="fc30345b8c660c56" providerId="LiveId" clId="{6974FAF1-BDFD-4B22-8E10-3B209231585E}" dt="2019-06-02T18:45:05.152" v="982" actId="1076"/>
          <ac:grpSpMkLst>
            <pc:docMk/>
            <pc:sldMk cId="3444503261" sldId="282"/>
            <ac:grpSpMk id="13" creationId="{00000000-0000-0000-0000-000000000000}"/>
          </ac:grpSpMkLst>
        </pc:grpChg>
        <pc:grpChg chg="mod">
          <ac:chgData name="Kristina Hill" userId="fc30345b8c660c56" providerId="LiveId" clId="{6974FAF1-BDFD-4B22-8E10-3B209231585E}" dt="2019-06-02T18:45:05.152" v="982" actId="1076"/>
          <ac:grpSpMkLst>
            <pc:docMk/>
            <pc:sldMk cId="3444503261" sldId="282"/>
            <ac:grpSpMk id="17" creationId="{00000000-0000-0000-0000-000000000000}"/>
          </ac:grpSpMkLst>
        </pc:grpChg>
      </pc:sldChg>
      <pc:sldChg chg="modSp">
        <pc:chgData name="Kristina Hill" userId="fc30345b8c660c56" providerId="LiveId" clId="{6974FAF1-BDFD-4B22-8E10-3B209231585E}" dt="2019-06-02T22:36:41.742" v="1903" actId="14100"/>
        <pc:sldMkLst>
          <pc:docMk/>
          <pc:sldMk cId="943551440" sldId="288"/>
        </pc:sldMkLst>
        <pc:spChg chg="mod">
          <ac:chgData name="Kristina Hill" userId="fc30345b8c660c56" providerId="LiveId" clId="{6974FAF1-BDFD-4B22-8E10-3B209231585E}" dt="2019-06-02T22:36:41.742" v="1903" actId="14100"/>
          <ac:spMkLst>
            <pc:docMk/>
            <pc:sldMk cId="943551440" sldId="288"/>
            <ac:spMk id="7" creationId="{0DE8B967-A26E-4918-B0D2-0199749EB30C}"/>
          </ac:spMkLst>
        </pc:spChg>
      </pc:sldChg>
      <pc:sldChg chg="modSp">
        <pc:chgData name="Kristina Hill" userId="fc30345b8c660c56" providerId="LiveId" clId="{6974FAF1-BDFD-4B22-8E10-3B209231585E}" dt="2019-06-02T19:14:46.825" v="1061" actId="20577"/>
        <pc:sldMkLst>
          <pc:docMk/>
          <pc:sldMk cId="1290606485" sldId="290"/>
        </pc:sldMkLst>
        <pc:spChg chg="mod">
          <ac:chgData name="Kristina Hill" userId="fc30345b8c660c56" providerId="LiveId" clId="{6974FAF1-BDFD-4B22-8E10-3B209231585E}" dt="2019-06-02T19:14:46.825" v="1061" actId="20577"/>
          <ac:spMkLst>
            <pc:docMk/>
            <pc:sldMk cId="1290606485" sldId="290"/>
            <ac:spMk id="4" creationId="{00000000-0000-0000-0000-000000000000}"/>
          </ac:spMkLst>
        </pc:spChg>
      </pc:sldChg>
      <pc:sldChg chg="modSp ord">
        <pc:chgData name="Kristina Hill" userId="fc30345b8c660c56" providerId="LiveId" clId="{6974FAF1-BDFD-4B22-8E10-3B209231585E}" dt="2019-06-02T19:35:50.656" v="1201" actId="20577"/>
        <pc:sldMkLst>
          <pc:docMk/>
          <pc:sldMk cId="3270794768" sldId="291"/>
        </pc:sldMkLst>
        <pc:spChg chg="mod">
          <ac:chgData name="Kristina Hill" userId="fc30345b8c660c56" providerId="LiveId" clId="{6974FAF1-BDFD-4B22-8E10-3B209231585E}" dt="2019-06-02T19:35:50.656" v="1201" actId="20577"/>
          <ac:spMkLst>
            <pc:docMk/>
            <pc:sldMk cId="3270794768" sldId="291"/>
            <ac:spMk id="4" creationId="{00000000-0000-0000-0000-000000000000}"/>
          </ac:spMkLst>
        </pc:spChg>
      </pc:sldChg>
      <pc:sldChg chg="modSp">
        <pc:chgData name="Kristina Hill" userId="fc30345b8c660c56" providerId="LiveId" clId="{6974FAF1-BDFD-4B22-8E10-3B209231585E}" dt="2019-06-02T22:55:59.272" v="1908" actId="20577"/>
        <pc:sldMkLst>
          <pc:docMk/>
          <pc:sldMk cId="4187905957" sldId="293"/>
        </pc:sldMkLst>
        <pc:spChg chg="mod">
          <ac:chgData name="Kristina Hill" userId="fc30345b8c660c56" providerId="LiveId" clId="{6974FAF1-BDFD-4B22-8E10-3B209231585E}" dt="2019-06-02T22:55:59.272" v="1908" actId="20577"/>
          <ac:spMkLst>
            <pc:docMk/>
            <pc:sldMk cId="4187905957" sldId="293"/>
            <ac:spMk id="4" creationId="{00000000-0000-0000-0000-000000000000}"/>
          </ac:spMkLst>
        </pc:spChg>
      </pc:sldChg>
      <pc:sldChg chg="modSp modAnim">
        <pc:chgData name="Kristina Hill" userId="fc30345b8c660c56" providerId="LiveId" clId="{6974FAF1-BDFD-4B22-8E10-3B209231585E}" dt="2019-06-02T18:22:24.542" v="303"/>
        <pc:sldMkLst>
          <pc:docMk/>
          <pc:sldMk cId="896828635" sldId="294"/>
        </pc:sldMkLst>
        <pc:spChg chg="mod">
          <ac:chgData name="Kristina Hill" userId="fc30345b8c660c56" providerId="LiveId" clId="{6974FAF1-BDFD-4B22-8E10-3B209231585E}" dt="2019-06-02T18:21:04.132" v="288" actId="14100"/>
          <ac:spMkLst>
            <pc:docMk/>
            <pc:sldMk cId="896828635" sldId="294"/>
            <ac:spMk id="4" creationId="{00000000-0000-0000-0000-000000000000}"/>
          </ac:spMkLst>
        </pc:spChg>
      </pc:sldChg>
      <pc:sldChg chg="addSp modSp modAnim">
        <pc:chgData name="Kristina Hill" userId="fc30345b8c660c56" providerId="LiveId" clId="{6974FAF1-BDFD-4B22-8E10-3B209231585E}" dt="2019-06-02T18:51:30.072" v="1000"/>
        <pc:sldMkLst>
          <pc:docMk/>
          <pc:sldMk cId="210269767" sldId="297"/>
        </pc:sldMkLst>
        <pc:spChg chg="add mod">
          <ac:chgData name="Kristina Hill" userId="fc30345b8c660c56" providerId="LiveId" clId="{6974FAF1-BDFD-4B22-8E10-3B209231585E}" dt="2019-06-02T18:51:26.972" v="999" actId="1582"/>
          <ac:spMkLst>
            <pc:docMk/>
            <pc:sldMk cId="210269767" sldId="297"/>
            <ac:spMk id="4" creationId="{89906989-D17A-45C4-A412-231FF4CCCD2A}"/>
          </ac:spMkLst>
        </pc:spChg>
      </pc:sldChg>
      <pc:sldChg chg="modSp">
        <pc:chgData name="Kristina Hill" userId="fc30345b8c660c56" providerId="LiveId" clId="{6974FAF1-BDFD-4B22-8E10-3B209231585E}" dt="2019-06-02T22:58:23.012" v="1928" actId="20577"/>
        <pc:sldMkLst>
          <pc:docMk/>
          <pc:sldMk cId="2282530388" sldId="299"/>
        </pc:sldMkLst>
        <pc:spChg chg="mod">
          <ac:chgData name="Kristina Hill" userId="fc30345b8c660c56" providerId="LiveId" clId="{6974FAF1-BDFD-4B22-8E10-3B209231585E}" dt="2019-06-02T22:58:23.012" v="1928" actId="20577"/>
          <ac:spMkLst>
            <pc:docMk/>
            <pc:sldMk cId="2282530388" sldId="299"/>
            <ac:spMk id="4" creationId="{ECCBE012-8B85-4A3A-8E9D-A2AAA2204CAE}"/>
          </ac:spMkLst>
        </pc:spChg>
        <pc:graphicFrameChg chg="modGraphic">
          <ac:chgData name="Kristina Hill" userId="fc30345b8c660c56" providerId="LiveId" clId="{6974FAF1-BDFD-4B22-8E10-3B209231585E}" dt="2019-06-02T18:35:15.017" v="588" actId="20577"/>
          <ac:graphicFrameMkLst>
            <pc:docMk/>
            <pc:sldMk cId="2282530388" sldId="299"/>
            <ac:graphicFrameMk id="31" creationId="{C4812706-6A00-46AE-8543-AB3C26BD59E6}"/>
          </ac:graphicFrameMkLst>
        </pc:graphicFrameChg>
      </pc:sldChg>
      <pc:sldChg chg="modSp">
        <pc:chgData name="Kristina Hill" userId="fc30345b8c660c56" providerId="LiveId" clId="{6974FAF1-BDFD-4B22-8E10-3B209231585E}" dt="2019-06-02T02:41:47.389" v="139" actId="20577"/>
        <pc:sldMkLst>
          <pc:docMk/>
          <pc:sldMk cId="4290021270" sldId="300"/>
        </pc:sldMkLst>
        <pc:graphicFrameChg chg="mod">
          <ac:chgData name="Kristina Hill" userId="fc30345b8c660c56" providerId="LiveId" clId="{6974FAF1-BDFD-4B22-8E10-3B209231585E}" dt="2019-06-02T02:41:47.389" v="139" actId="20577"/>
          <ac:graphicFrameMkLst>
            <pc:docMk/>
            <pc:sldMk cId="4290021270" sldId="300"/>
            <ac:graphicFrameMk id="7" creationId="{00000000-0008-0000-0200-000003000000}"/>
          </ac:graphicFrameMkLst>
        </pc:graphicFrameChg>
      </pc:sldChg>
    </pc:docChg>
  </pc:docChgLst>
  <pc:docChgLst>
    <pc:chgData name="Kristina Hill" userId="fc30345b8c660c56" providerId="LiveId" clId="{5AA1B21B-01A5-456A-827F-7EF4E576AE2D}"/>
    <pc:docChg chg="undo custSel addSld delSld modSld">
      <pc:chgData name="Kristina Hill" userId="fc30345b8c660c56" providerId="LiveId" clId="{5AA1B21B-01A5-456A-827F-7EF4E576AE2D}" dt="2019-05-31T23:15:09.021" v="4676" actId="207"/>
      <pc:docMkLst>
        <pc:docMk/>
      </pc:docMkLst>
      <pc:sldChg chg="addSp delSp modSp">
        <pc:chgData name="Kristina Hill" userId="fc30345b8c660c56" providerId="LiveId" clId="{5AA1B21B-01A5-456A-827F-7EF4E576AE2D}" dt="2019-05-31T20:38:00.972" v="21" actId="478"/>
        <pc:sldMkLst>
          <pc:docMk/>
          <pc:sldMk cId="2797615431" sldId="271"/>
        </pc:sldMkLst>
        <pc:spChg chg="mod">
          <ac:chgData name="Kristina Hill" userId="fc30345b8c660c56" providerId="LiveId" clId="{5AA1B21B-01A5-456A-827F-7EF4E576AE2D}" dt="2019-05-31T20:35:38.585" v="12" actId="20577"/>
          <ac:spMkLst>
            <pc:docMk/>
            <pc:sldMk cId="2797615431" sldId="271"/>
            <ac:spMk id="4" creationId="{00000000-0000-0000-0000-000000000000}"/>
          </ac:spMkLst>
        </pc:spChg>
        <pc:graphicFrameChg chg="add del">
          <ac:chgData name="Kristina Hill" userId="fc30345b8c660c56" providerId="LiveId" clId="{5AA1B21B-01A5-456A-827F-7EF4E576AE2D}" dt="2019-05-31T20:38:00.972" v="21" actId="478"/>
          <ac:graphicFrameMkLst>
            <pc:docMk/>
            <pc:sldMk cId="2797615431" sldId="271"/>
            <ac:graphicFrameMk id="8" creationId="{C21F3A70-932C-457B-9A0A-9FE168C281A1}"/>
          </ac:graphicFrameMkLst>
        </pc:graphicFrameChg>
        <pc:picChg chg="add del mod">
          <ac:chgData name="Kristina Hill" userId="fc30345b8c660c56" providerId="LiveId" clId="{5AA1B21B-01A5-456A-827F-7EF4E576AE2D}" dt="2019-05-31T20:35:11.120" v="6" actId="478"/>
          <ac:picMkLst>
            <pc:docMk/>
            <pc:sldMk cId="2797615431" sldId="271"/>
            <ac:picMk id="6" creationId="{640284ED-97F6-406D-A682-B1DCEC7567D5}"/>
          </ac:picMkLst>
        </pc:picChg>
        <pc:picChg chg="add mod">
          <ac:chgData name="Kristina Hill" userId="fc30345b8c660c56" providerId="LiveId" clId="{5AA1B21B-01A5-456A-827F-7EF4E576AE2D}" dt="2019-05-31T20:35:52.042" v="16" actId="1076"/>
          <ac:picMkLst>
            <pc:docMk/>
            <pc:sldMk cId="2797615431" sldId="271"/>
            <ac:picMk id="7" creationId="{A9D1B8A3-8F51-4E0D-AD0B-FEF5C81FCA3C}"/>
          </ac:picMkLst>
        </pc:picChg>
      </pc:sldChg>
      <pc:sldChg chg="addSp delSp modSp mod">
        <pc:chgData name="Kristina Hill" userId="fc30345b8c660c56" providerId="LiveId" clId="{5AA1B21B-01A5-456A-827F-7EF4E576AE2D}" dt="2019-05-31T22:58:20.348" v="1820" actId="207"/>
        <pc:sldMkLst>
          <pc:docMk/>
          <pc:sldMk cId="943551440" sldId="288"/>
        </pc:sldMkLst>
        <pc:spChg chg="mod">
          <ac:chgData name="Kristina Hill" userId="fc30345b8c660c56" providerId="LiveId" clId="{5AA1B21B-01A5-456A-827F-7EF4E576AE2D}" dt="2019-05-31T20:45:31.207" v="777" actId="20577"/>
          <ac:spMkLst>
            <pc:docMk/>
            <pc:sldMk cId="943551440" sldId="288"/>
            <ac:spMk id="2" creationId="{00000000-0000-0000-0000-000000000000}"/>
          </ac:spMkLst>
        </pc:spChg>
        <pc:spChg chg="del">
          <ac:chgData name="Kristina Hill" userId="fc30345b8c660c56" providerId="LiveId" clId="{5AA1B21B-01A5-456A-827F-7EF4E576AE2D}" dt="2019-05-31T20:45:22.831" v="743"/>
          <ac:spMkLst>
            <pc:docMk/>
            <pc:sldMk cId="943551440" sldId="288"/>
            <ac:spMk id="4" creationId="{00000000-0000-0000-0000-000000000000}"/>
          </ac:spMkLst>
        </pc:spChg>
        <pc:spChg chg="add del mod">
          <ac:chgData name="Kristina Hill" userId="fc30345b8c660c56" providerId="LiveId" clId="{5AA1B21B-01A5-456A-827F-7EF4E576AE2D}" dt="2019-05-31T20:47:48.807" v="872" actId="478"/>
          <ac:spMkLst>
            <pc:docMk/>
            <pc:sldMk cId="943551440" sldId="288"/>
            <ac:spMk id="6" creationId="{A67BA700-077C-4AFE-8A59-32BCC948F27B}"/>
          </ac:spMkLst>
        </pc:spChg>
        <pc:spChg chg="add mod">
          <ac:chgData name="Kristina Hill" userId="fc30345b8c660c56" providerId="LiveId" clId="{5AA1B21B-01A5-456A-827F-7EF4E576AE2D}" dt="2019-05-31T22:58:20.348" v="1820" actId="207"/>
          <ac:spMkLst>
            <pc:docMk/>
            <pc:sldMk cId="943551440" sldId="288"/>
            <ac:spMk id="7" creationId="{0DE8B967-A26E-4918-B0D2-0199749EB30C}"/>
          </ac:spMkLst>
        </pc:spChg>
        <pc:spChg chg="add del mod">
          <ac:chgData name="Kristina Hill" userId="fc30345b8c660c56" providerId="LiveId" clId="{5AA1B21B-01A5-456A-827F-7EF4E576AE2D}" dt="2019-05-31T20:47:53.553" v="873"/>
          <ac:spMkLst>
            <pc:docMk/>
            <pc:sldMk cId="943551440" sldId="288"/>
            <ac:spMk id="8" creationId="{99ACB747-C65B-42A9-9813-9BD5C02A977D}"/>
          </ac:spMkLst>
        </pc:spChg>
        <pc:spChg chg="add del mod">
          <ac:chgData name="Kristina Hill" userId="fc30345b8c660c56" providerId="LiveId" clId="{5AA1B21B-01A5-456A-827F-7EF4E576AE2D}" dt="2019-05-31T20:47:48.807" v="872" actId="478"/>
          <ac:spMkLst>
            <pc:docMk/>
            <pc:sldMk cId="943551440" sldId="288"/>
            <ac:spMk id="9" creationId="{BFA328DC-3DA8-40BC-8B09-7E8D43BF9B23}"/>
          </ac:spMkLst>
        </pc:spChg>
        <pc:spChg chg="add del mod">
          <ac:chgData name="Kristina Hill" userId="fc30345b8c660c56" providerId="LiveId" clId="{5AA1B21B-01A5-456A-827F-7EF4E576AE2D}" dt="2019-05-31T20:47:53.553" v="873"/>
          <ac:spMkLst>
            <pc:docMk/>
            <pc:sldMk cId="943551440" sldId="288"/>
            <ac:spMk id="11" creationId="{9E5E0E2A-C262-48F2-98D4-0401FCEA04BD}"/>
          </ac:spMkLst>
        </pc:spChg>
        <pc:spChg chg="add del mod">
          <ac:chgData name="Kristina Hill" userId="fc30345b8c660c56" providerId="LiveId" clId="{5AA1B21B-01A5-456A-827F-7EF4E576AE2D}" dt="2019-05-31T20:47:53.553" v="873"/>
          <ac:spMkLst>
            <pc:docMk/>
            <pc:sldMk cId="943551440" sldId="288"/>
            <ac:spMk id="13" creationId="{9291E247-D6FB-4685-B715-427F9156987E}"/>
          </ac:spMkLst>
        </pc:spChg>
        <pc:spChg chg="add del mod">
          <ac:chgData name="Kristina Hill" userId="fc30345b8c660c56" providerId="LiveId" clId="{5AA1B21B-01A5-456A-827F-7EF4E576AE2D}" dt="2019-05-31T22:52:41.667" v="1317" actId="478"/>
          <ac:spMkLst>
            <pc:docMk/>
            <pc:sldMk cId="943551440" sldId="288"/>
            <ac:spMk id="15" creationId="{5F43C341-0DB0-416C-863F-534ED344F410}"/>
          </ac:spMkLst>
        </pc:spChg>
        <pc:spChg chg="add del mod">
          <ac:chgData name="Kristina Hill" userId="fc30345b8c660c56" providerId="LiveId" clId="{5AA1B21B-01A5-456A-827F-7EF4E576AE2D}" dt="2019-05-31T22:52:41.667" v="1317" actId="478"/>
          <ac:spMkLst>
            <pc:docMk/>
            <pc:sldMk cId="943551440" sldId="288"/>
            <ac:spMk id="16" creationId="{0247AACF-F6E3-40C8-8B40-958BBB2EEEB4}"/>
          </ac:spMkLst>
        </pc:spChg>
        <pc:graphicFrameChg chg="add mod">
          <ac:chgData name="Kristina Hill" userId="fc30345b8c660c56" providerId="LiveId" clId="{5AA1B21B-01A5-456A-827F-7EF4E576AE2D}" dt="2019-05-31T22:54:28.523" v="1406" actId="14100"/>
          <ac:graphicFrameMkLst>
            <pc:docMk/>
            <pc:sldMk cId="943551440" sldId="288"/>
            <ac:graphicFrameMk id="17" creationId="{AD3ADF94-96F9-4237-80C3-115246CDA79E}"/>
          </ac:graphicFrameMkLst>
        </pc:graphicFrameChg>
        <pc:picChg chg="add del mod">
          <ac:chgData name="Kristina Hill" userId="fc30345b8c660c56" providerId="LiveId" clId="{5AA1B21B-01A5-456A-827F-7EF4E576AE2D}" dt="2019-05-31T22:52:41.667" v="1317" actId="478"/>
          <ac:picMkLst>
            <pc:docMk/>
            <pc:sldMk cId="943551440" sldId="288"/>
            <ac:picMk id="14" creationId="{2A2116BE-F496-4442-AD62-57B7D0EE82AA}"/>
          </ac:picMkLst>
        </pc:picChg>
      </pc:sldChg>
      <pc:sldChg chg="modSp">
        <pc:chgData name="Kristina Hill" userId="fc30345b8c660c56" providerId="LiveId" clId="{5AA1B21B-01A5-456A-827F-7EF4E576AE2D}" dt="2019-05-31T23:14:43.257" v="4636" actId="20577"/>
        <pc:sldMkLst>
          <pc:docMk/>
          <pc:sldMk cId="1290606485" sldId="290"/>
        </pc:sldMkLst>
        <pc:spChg chg="mod">
          <ac:chgData name="Kristina Hill" userId="fc30345b8c660c56" providerId="LiveId" clId="{5AA1B21B-01A5-456A-827F-7EF4E576AE2D}" dt="2019-05-31T23:11:50.380" v="3810" actId="20577"/>
          <ac:spMkLst>
            <pc:docMk/>
            <pc:sldMk cId="1290606485" sldId="290"/>
            <ac:spMk id="2" creationId="{00000000-0000-0000-0000-000000000000}"/>
          </ac:spMkLst>
        </pc:spChg>
        <pc:spChg chg="mod">
          <ac:chgData name="Kristina Hill" userId="fc30345b8c660c56" providerId="LiveId" clId="{5AA1B21B-01A5-456A-827F-7EF4E576AE2D}" dt="2019-05-31T23:14:43.257" v="4636" actId="20577"/>
          <ac:spMkLst>
            <pc:docMk/>
            <pc:sldMk cId="1290606485" sldId="290"/>
            <ac:spMk id="4" creationId="{00000000-0000-0000-0000-000000000000}"/>
          </ac:spMkLst>
        </pc:spChg>
      </pc:sldChg>
      <pc:sldChg chg="modSp">
        <pc:chgData name="Kristina Hill" userId="fc30345b8c660c56" providerId="LiveId" clId="{5AA1B21B-01A5-456A-827F-7EF4E576AE2D}" dt="2019-05-31T23:15:09.021" v="4676" actId="207"/>
        <pc:sldMkLst>
          <pc:docMk/>
          <pc:sldMk cId="3270794768" sldId="291"/>
        </pc:sldMkLst>
        <pc:spChg chg="mod">
          <ac:chgData name="Kristina Hill" userId="fc30345b8c660c56" providerId="LiveId" clId="{5AA1B21B-01A5-456A-827F-7EF4E576AE2D}" dt="2019-05-31T23:15:09.021" v="4676" actId="207"/>
          <ac:spMkLst>
            <pc:docMk/>
            <pc:sldMk cId="3270794768" sldId="291"/>
            <ac:spMk id="4" creationId="{00000000-0000-0000-0000-000000000000}"/>
          </ac:spMkLst>
        </pc:spChg>
      </pc:sldChg>
      <pc:sldChg chg="modAnim">
        <pc:chgData name="Kristina Hill" userId="fc30345b8c660c56" providerId="LiveId" clId="{5AA1B21B-01A5-456A-827F-7EF4E576AE2D}" dt="2019-05-31T20:50:55.123" v="979"/>
        <pc:sldMkLst>
          <pc:docMk/>
          <pc:sldMk cId="4187905957" sldId="293"/>
        </pc:sldMkLst>
      </pc:sldChg>
      <pc:sldChg chg="addSp delSp modSp add mod">
        <pc:chgData name="Kristina Hill" userId="fc30345b8c660c56" providerId="LiveId" clId="{5AA1B21B-01A5-456A-827F-7EF4E576AE2D}" dt="2019-05-31T22:36:05.878" v="1147" actId="20577"/>
        <pc:sldMkLst>
          <pc:docMk/>
          <pc:sldMk cId="4290021270" sldId="300"/>
        </pc:sldMkLst>
        <pc:spChg chg="mod">
          <ac:chgData name="Kristina Hill" userId="fc30345b8c660c56" providerId="LiveId" clId="{5AA1B21B-01A5-456A-827F-7EF4E576AE2D}" dt="2019-05-31T20:44:55.328" v="742" actId="20577"/>
          <ac:spMkLst>
            <pc:docMk/>
            <pc:sldMk cId="4290021270" sldId="300"/>
            <ac:spMk id="2" creationId="{00000000-0000-0000-0000-000000000000}"/>
          </ac:spMkLst>
        </pc:spChg>
        <pc:spChg chg="add mod">
          <ac:chgData name="Kristina Hill" userId="fc30345b8c660c56" providerId="LiveId" clId="{5AA1B21B-01A5-456A-827F-7EF4E576AE2D}" dt="2019-05-31T22:36:05.878" v="1147" actId="20577"/>
          <ac:spMkLst>
            <pc:docMk/>
            <pc:sldMk cId="4290021270" sldId="300"/>
            <ac:spMk id="4" creationId="{D8536F20-F63C-48E7-B664-08BAE2273D46}"/>
          </ac:spMkLst>
        </pc:spChg>
        <pc:spChg chg="del mod">
          <ac:chgData name="Kristina Hill" userId="fc30345b8c660c56" providerId="LiveId" clId="{5AA1B21B-01A5-456A-827F-7EF4E576AE2D}" dt="2019-05-31T20:41:31.706" v="144" actId="478"/>
          <ac:spMkLst>
            <pc:docMk/>
            <pc:sldMk cId="4290021270" sldId="300"/>
            <ac:spMk id="8" creationId="{00000000-0000-0000-0000-000000000000}"/>
          </ac:spMkLst>
        </pc:spChg>
        <pc:graphicFrameChg chg="del">
          <ac:chgData name="Kristina Hill" userId="fc30345b8c660c56" providerId="LiveId" clId="{5AA1B21B-01A5-456A-827F-7EF4E576AE2D}" dt="2019-05-31T20:38:07.075" v="23" actId="478"/>
          <ac:graphicFrameMkLst>
            <pc:docMk/>
            <pc:sldMk cId="4290021270" sldId="300"/>
            <ac:graphicFrameMk id="6" creationId="{00000000-0000-0000-0000-000000000000}"/>
          </ac:graphicFrameMkLst>
        </pc:graphicFrameChg>
        <pc:graphicFrameChg chg="add mod">
          <ac:chgData name="Kristina Hill" userId="fc30345b8c660c56" providerId="LiveId" clId="{5AA1B21B-01A5-456A-827F-7EF4E576AE2D}" dt="2019-05-31T20:44:28.338" v="626" actId="1076"/>
          <ac:graphicFrameMkLst>
            <pc:docMk/>
            <pc:sldMk cId="4290021270" sldId="300"/>
            <ac:graphicFrameMk id="7" creationId="{00000000-0008-0000-0200-000003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c\lupp\Divisions\City%20Planning%20and%20Policy%20Services\City%20Wide%20Planning_POLICY\MDP%2010%20Year%20Review\Next%2020%20Workplan\Section%204-potential%20future%20states%20of%20Calgary%20Region\4.1%20Most%20likely%20scenerios\Autonomous%20Vehicle%20Scenarios\AV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c30345b8c660c56/Work/Next20/AV_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c30345b8c660c56/Work/Next20/AV_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CA" sz="2400" dirty="0">
                <a:solidFill>
                  <a:srgbClr val="000000"/>
                </a:solidFill>
              </a:rPr>
              <a:t>Mode Split</a:t>
            </a:r>
            <a:r>
              <a:rPr lang="en-CA" sz="2400" baseline="0" dirty="0">
                <a:solidFill>
                  <a:srgbClr val="000000"/>
                </a:solidFill>
              </a:rPr>
              <a:t> Comparison</a:t>
            </a:r>
            <a:endParaRPr lang="en-CA" sz="2400" dirty="0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TransitServiceMS!$B$21</c:f>
              <c:strCache>
                <c:ptCount val="1"/>
                <c:pt idx="0">
                  <c:v>Total Auto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TransitServiceMS!$C$20:$G$20</c:f>
              <c:strCache>
                <c:ptCount val="5"/>
                <c:pt idx="0">
                  <c:v>2039 Baseline</c:v>
                </c:pt>
                <c:pt idx="1">
                  <c:v>AV Base</c:v>
                </c:pt>
                <c:pt idx="2">
                  <c:v>On Demand Transit</c:v>
                </c:pt>
                <c:pt idx="3">
                  <c:v>Transit Fare</c:v>
                </c:pt>
                <c:pt idx="4">
                  <c:v>Transit Service</c:v>
                </c:pt>
              </c:strCache>
            </c:strRef>
          </c:cat>
          <c:val>
            <c:numRef>
              <c:f>TransitServiceMS!$C$21:$G$21</c:f>
              <c:numCache>
                <c:formatCode>0%</c:formatCode>
                <c:ptCount val="5"/>
                <c:pt idx="0">
                  <c:v>0.79950445777692958</c:v>
                </c:pt>
                <c:pt idx="1">
                  <c:v>0.872400342591099</c:v>
                </c:pt>
                <c:pt idx="2">
                  <c:v>0.84833931408796526</c:v>
                </c:pt>
                <c:pt idx="3">
                  <c:v>0.85804555791681603</c:v>
                </c:pt>
                <c:pt idx="4">
                  <c:v>0.86546159914210041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6-48B4-B113-E879B834C45B}"/>
            </c:ext>
          </c:extLst>
        </c:ser>
        <c:ser>
          <c:idx val="1"/>
          <c:order val="1"/>
          <c:tx>
            <c:strRef>
              <c:f>TransitServiceMS!$B$22</c:f>
              <c:strCache>
                <c:ptCount val="1"/>
                <c:pt idx="0">
                  <c:v>Total Transit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TransitServiceMS!$C$20:$G$20</c:f>
              <c:strCache>
                <c:ptCount val="5"/>
                <c:pt idx="0">
                  <c:v>2039 Baseline</c:v>
                </c:pt>
                <c:pt idx="1">
                  <c:v>AV Base</c:v>
                </c:pt>
                <c:pt idx="2">
                  <c:v>On Demand Transit</c:v>
                </c:pt>
                <c:pt idx="3">
                  <c:v>Transit Fare</c:v>
                </c:pt>
                <c:pt idx="4">
                  <c:v>Transit Service</c:v>
                </c:pt>
              </c:strCache>
            </c:strRef>
          </c:cat>
          <c:val>
            <c:numRef>
              <c:f>TransitServiceMS!$C$22:$G$22</c:f>
              <c:numCache>
                <c:formatCode>0%</c:formatCode>
                <c:ptCount val="5"/>
                <c:pt idx="0">
                  <c:v>7.7683867614654442E-2</c:v>
                </c:pt>
                <c:pt idx="1">
                  <c:v>5.1348975388707294E-2</c:v>
                </c:pt>
                <c:pt idx="2">
                  <c:v>7.3946159048361021E-2</c:v>
                </c:pt>
                <c:pt idx="3">
                  <c:v>6.4109260633636478E-2</c:v>
                </c:pt>
                <c:pt idx="4">
                  <c:v>5.7881051423072885E-2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46-48B4-B113-E879B834C45B}"/>
            </c:ext>
          </c:extLst>
        </c:ser>
        <c:ser>
          <c:idx val="2"/>
          <c:order val="2"/>
          <c:tx>
            <c:strRef>
              <c:f>TransitServiceMS!$B$23</c:f>
              <c:strCache>
                <c:ptCount val="1"/>
                <c:pt idx="0">
                  <c:v>Total Active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TransitServiceMS!$C$20:$G$20</c:f>
              <c:strCache>
                <c:ptCount val="5"/>
                <c:pt idx="0">
                  <c:v>2039 Baseline</c:v>
                </c:pt>
                <c:pt idx="1">
                  <c:v>AV Base</c:v>
                </c:pt>
                <c:pt idx="2">
                  <c:v>On Demand Transit</c:v>
                </c:pt>
                <c:pt idx="3">
                  <c:v>Transit Fare</c:v>
                </c:pt>
                <c:pt idx="4">
                  <c:v>Transit Service</c:v>
                </c:pt>
              </c:strCache>
            </c:strRef>
          </c:cat>
          <c:val>
            <c:numRef>
              <c:f>TransitServiceMS!$C$23:$G$23</c:f>
              <c:numCache>
                <c:formatCode>0.0%</c:formatCode>
                <c:ptCount val="5"/>
                <c:pt idx="0" formatCode="0%">
                  <c:v>0.12281167460841606</c:v>
                </c:pt>
                <c:pt idx="1">
                  <c:v>7.6250682020193722E-2</c:v>
                </c:pt>
                <c:pt idx="2">
                  <c:v>7.7714526863673708E-2</c:v>
                </c:pt>
                <c:pt idx="3">
                  <c:v>7.784518144954744E-2</c:v>
                </c:pt>
                <c:pt idx="4">
                  <c:v>7.6657349434826619E-2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46-48B4-B113-E879B834C4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745811856"/>
        <c:axId val="745812248"/>
      </c:barChart>
      <c:catAx>
        <c:axId val="74581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cap="all" spc="12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812248"/>
        <c:crosses val="autoZero"/>
        <c:auto val="1"/>
        <c:lblAlgn val="ctr"/>
        <c:lblOffset val="100"/>
        <c:noMultiLvlLbl val="0"/>
      </c:catAx>
      <c:valAx>
        <c:axId val="7458122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4581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CA" sz="2400" b="1" i="0" cap="all" baseline="0" dirty="0">
                <a:solidFill>
                  <a:srgbClr val="000000"/>
                </a:solidFill>
                <a:effectLst/>
              </a:rPr>
              <a:t>Mode Split – AV Corridors</a:t>
            </a:r>
            <a:endParaRPr lang="en-CA" sz="2400" dirty="0">
              <a:solidFill>
                <a:srgbClr val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CorridorMS!$B$23</c:f>
              <c:strCache>
                <c:ptCount val="1"/>
                <c:pt idx="0">
                  <c:v>Regular 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CorridorMS!$C$22:$F$22</c15:sqref>
                  </c15:fullRef>
                </c:ext>
              </c:extLst>
              <c:f>CorridorMS!$C$22:$E$22</c:f>
              <c:strCache>
                <c:ptCount val="3"/>
                <c:pt idx="0">
                  <c:v>2039 Baseline</c:v>
                </c:pt>
                <c:pt idx="1">
                  <c:v>AV Base</c:v>
                </c:pt>
                <c:pt idx="2">
                  <c:v>50% Mixed Corridor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CorridorMS!$C$23:$F$23</c15:sqref>
                  </c15:fullRef>
                </c:ext>
              </c:extLst>
              <c:f>CorridorMS!$C$23:$E$23</c:f>
              <c:numCache>
                <c:formatCode>0%</c:formatCode>
                <c:ptCount val="3"/>
                <c:pt idx="0">
                  <c:v>0.79950445777692958</c:v>
                </c:pt>
                <c:pt idx="1">
                  <c:v>0.872400342591099</c:v>
                </c:pt>
                <c:pt idx="2" formatCode="0.0%">
                  <c:v>0.39417116372873706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1-470E-92B8-BDE5636DAD1D}"/>
            </c:ext>
          </c:extLst>
        </c:ser>
        <c:ser>
          <c:idx val="1"/>
          <c:order val="1"/>
          <c:tx>
            <c:strRef>
              <c:f>CorridorMS!$B$24</c:f>
              <c:strCache>
                <c:ptCount val="1"/>
                <c:pt idx="0">
                  <c:v>AV Auto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B1-470E-92B8-BDE5636DAD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B1-470E-92B8-BDE5636DAD1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B1-470E-92B8-BDE5636DA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CorridorMS!$C$22:$F$22</c15:sqref>
                  </c15:fullRef>
                </c:ext>
              </c:extLst>
              <c:f>CorridorMS!$C$22:$E$22</c:f>
              <c:strCache>
                <c:ptCount val="3"/>
                <c:pt idx="0">
                  <c:v>2039 Baseline</c:v>
                </c:pt>
                <c:pt idx="1">
                  <c:v>AV Base</c:v>
                </c:pt>
                <c:pt idx="2">
                  <c:v>50% Mixed Corridor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CorridorMS!$C$24:$F$24</c15:sqref>
                  </c15:fullRef>
                </c:ext>
              </c:extLst>
              <c:f>CorridorMS!$C$24:$E$24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 formatCode="0.0%">
                  <c:v>0.39479214714700056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B1-470E-92B8-BDE5636DAD1D}"/>
            </c:ext>
          </c:extLst>
        </c:ser>
        <c:ser>
          <c:idx val="2"/>
          <c:order val="2"/>
          <c:tx>
            <c:strRef>
              <c:f>CorridorMS!$B$25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CorridorMS!$C$22:$F$22</c15:sqref>
                  </c15:fullRef>
                </c:ext>
              </c:extLst>
              <c:f>CorridorMS!$C$22:$E$22</c:f>
              <c:strCache>
                <c:ptCount val="3"/>
                <c:pt idx="0">
                  <c:v>2039 Baseline</c:v>
                </c:pt>
                <c:pt idx="1">
                  <c:v>AV Base</c:v>
                </c:pt>
                <c:pt idx="2">
                  <c:v>50% Mixed Corridor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CorridorMS!$C$25:$F$25</c15:sqref>
                  </c15:fullRef>
                </c:ext>
              </c:extLst>
              <c:f>CorridorMS!$C$25:$E$25</c:f>
              <c:numCache>
                <c:formatCode>0%</c:formatCode>
                <c:ptCount val="3"/>
                <c:pt idx="0">
                  <c:v>7.7683867614654442E-2</c:v>
                </c:pt>
                <c:pt idx="1">
                  <c:v>5.1348975388707294E-2</c:v>
                </c:pt>
                <c:pt idx="2" formatCode="0.0%">
                  <c:v>8.2883058546796409E-2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B1-470E-92B8-BDE5636DAD1D}"/>
            </c:ext>
          </c:extLst>
        </c:ser>
        <c:ser>
          <c:idx val="3"/>
          <c:order val="3"/>
          <c:tx>
            <c:strRef>
              <c:f>CorridorMS!$B$26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CorridorMS!$C$22:$F$22</c15:sqref>
                  </c15:fullRef>
                </c:ext>
              </c:extLst>
              <c:f>CorridorMS!$C$22:$E$22</c:f>
              <c:strCache>
                <c:ptCount val="3"/>
                <c:pt idx="0">
                  <c:v>2039 Baseline</c:v>
                </c:pt>
                <c:pt idx="1">
                  <c:v>AV Base</c:v>
                </c:pt>
                <c:pt idx="2">
                  <c:v>50% Mixed Corridor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CorridorMS!$C$26:$F$26</c15:sqref>
                  </c15:fullRef>
                </c:ext>
              </c:extLst>
              <c:f>CorridorMS!$C$26:$E$26</c:f>
              <c:numCache>
                <c:formatCode>0%</c:formatCode>
                <c:ptCount val="3"/>
                <c:pt idx="0">
                  <c:v>0.12281167460841606</c:v>
                </c:pt>
                <c:pt idx="1">
                  <c:v>7.6250682020193722E-2</c:v>
                </c:pt>
                <c:pt idx="2" formatCode="0.0%">
                  <c:v>0.12815363057746604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B1-470E-92B8-BDE5636DAD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69141656"/>
        <c:axId val="369143616"/>
      </c:barChart>
      <c:catAx>
        <c:axId val="369141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143616"/>
        <c:crosses val="autoZero"/>
        <c:auto val="1"/>
        <c:lblAlgn val="ctr"/>
        <c:lblOffset val="100"/>
        <c:noMultiLvlLbl val="0"/>
      </c:catAx>
      <c:valAx>
        <c:axId val="3691436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6914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CA" sz="2400" dirty="0">
                <a:solidFill>
                  <a:srgbClr val="000000"/>
                </a:solidFill>
              </a:rPr>
              <a:t>Mode Split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en-CA" sz="2400" dirty="0">
                <a:solidFill>
                  <a:srgbClr val="000000"/>
                </a:solidFill>
              </a:rPr>
              <a:t>(AV</a:t>
            </a:r>
            <a:r>
              <a:rPr lang="en-CA" sz="2400" baseline="0" dirty="0">
                <a:solidFill>
                  <a:srgbClr val="000000"/>
                </a:solidFill>
              </a:rPr>
              <a:t> &amp; non-AV Households)</a:t>
            </a:r>
            <a:endParaRPr lang="en-CA" sz="2400" dirty="0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'Presentation Summaries'!$F$121</c:f>
              <c:strCache>
                <c:ptCount val="1"/>
                <c:pt idx="0">
                  <c:v>SOV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Summaries'!$G$120:$H$120</c:f>
              <c:strCache>
                <c:ptCount val="2"/>
                <c:pt idx="0">
                  <c:v>Non AV</c:v>
                </c:pt>
                <c:pt idx="1">
                  <c:v>AV</c:v>
                </c:pt>
              </c:strCache>
            </c:strRef>
          </c:cat>
          <c:val>
            <c:numRef>
              <c:f>'Presentation Summaries'!$G$121:$H$121</c:f>
              <c:numCache>
                <c:formatCode>0%</c:formatCode>
                <c:ptCount val="2"/>
                <c:pt idx="0">
                  <c:v>0.36020390692756327</c:v>
                </c:pt>
                <c:pt idx="1">
                  <c:v>0.38845214790005889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C-4623-9F3B-BE4A20956742}"/>
            </c:ext>
          </c:extLst>
        </c:ser>
        <c:ser>
          <c:idx val="1"/>
          <c:order val="1"/>
          <c:tx>
            <c:strRef>
              <c:f>'Presentation Summaries'!$F$122</c:f>
              <c:strCache>
                <c:ptCount val="1"/>
                <c:pt idx="0">
                  <c:v>HOV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Summaries'!$G$120:$H$120</c:f>
              <c:strCache>
                <c:ptCount val="2"/>
                <c:pt idx="0">
                  <c:v>Non AV</c:v>
                </c:pt>
                <c:pt idx="1">
                  <c:v>AV</c:v>
                </c:pt>
              </c:strCache>
            </c:strRef>
          </c:cat>
          <c:val>
            <c:numRef>
              <c:f>'Presentation Summaries'!$G$122:$H$122</c:f>
              <c:numCache>
                <c:formatCode>0%</c:formatCode>
                <c:ptCount val="2"/>
                <c:pt idx="0">
                  <c:v>0.39967055747252428</c:v>
                </c:pt>
                <c:pt idx="1">
                  <c:v>0.43191489080609802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3C-4623-9F3B-BE4A20956742}"/>
            </c:ext>
          </c:extLst>
        </c:ser>
        <c:ser>
          <c:idx val="2"/>
          <c:order val="2"/>
          <c:tx>
            <c:strRef>
              <c:f>'Presentation Summaries'!$F$123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Summaries'!$G$120:$H$120</c:f>
              <c:strCache>
                <c:ptCount val="2"/>
                <c:pt idx="0">
                  <c:v>Non AV</c:v>
                </c:pt>
                <c:pt idx="1">
                  <c:v>AV</c:v>
                </c:pt>
              </c:strCache>
            </c:strRef>
          </c:cat>
          <c:val>
            <c:numRef>
              <c:f>'Presentation Summaries'!$G$123:$H$123</c:f>
              <c:numCache>
                <c:formatCode>0%</c:formatCode>
                <c:ptCount val="2"/>
                <c:pt idx="0">
                  <c:v>9.6517645578172676E-2</c:v>
                </c:pt>
                <c:pt idx="1">
                  <c:v>6.90986789078398E-2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3C-4623-9F3B-BE4A20956742}"/>
            </c:ext>
          </c:extLst>
        </c:ser>
        <c:ser>
          <c:idx val="3"/>
          <c:order val="3"/>
          <c:tx>
            <c:strRef>
              <c:f>'Presentation Summaries'!$F$124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Summaries'!$G$120:$H$120</c:f>
              <c:strCache>
                <c:ptCount val="2"/>
                <c:pt idx="0">
                  <c:v>Non AV</c:v>
                </c:pt>
                <c:pt idx="1">
                  <c:v>AV</c:v>
                </c:pt>
              </c:strCache>
            </c:strRef>
          </c:cat>
          <c:val>
            <c:numRef>
              <c:f>'Presentation Summaries'!$G$124:$H$124</c:f>
              <c:numCache>
                <c:formatCode>0%</c:formatCode>
                <c:ptCount val="2"/>
                <c:pt idx="0">
                  <c:v>0.14360789002173974</c:v>
                </c:pt>
                <c:pt idx="1">
                  <c:v>0.11053428238600342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3C-4623-9F3B-BE4A209567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34314639"/>
        <c:axId val="1890458095"/>
      </c:barChart>
      <c:catAx>
        <c:axId val="1834314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spc="12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458095"/>
        <c:crosses val="autoZero"/>
        <c:auto val="1"/>
        <c:lblAlgn val="ctr"/>
        <c:lblOffset val="100"/>
        <c:noMultiLvlLbl val="0"/>
      </c:catAx>
      <c:valAx>
        <c:axId val="18904580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34314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40488-C234-4DFA-98A0-F03F76113833}" type="datetimeFigureOut">
              <a:rPr lang="en-CA" smtClean="0"/>
              <a:t>6/02/19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B6FAB-489B-41F2-8A14-F2F821A3376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7363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02268-83BC-4B52-A6E3-30434BA6F7EC}" type="datetimeFigureOut">
              <a:rPr lang="en-CA" smtClean="0"/>
              <a:t>6/02/19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3B15A-4C91-44CA-98F5-68DEFABA4FD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052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sp>
        <p:nvSpPr>
          <p:cNvPr id="5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0" y="-8709"/>
            <a:ext cx="12192000" cy="6638109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 l="-9000" r="-4000"/>
            </a:stretch>
          </a:blipFill>
          <a:effectLst/>
        </p:spPr>
        <p:txBody>
          <a:bodyPr/>
          <a:lstStyle>
            <a:lvl1pPr>
              <a:defRPr sz="10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0" y="2435352"/>
            <a:ext cx="12192000" cy="198424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 sz="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32000" y="2743200"/>
            <a:ext cx="9652000" cy="1371600"/>
          </a:xfrm>
        </p:spPr>
        <p:txBody>
          <a:bodyPr lIns="0" tIns="0" rIns="91440" bIns="0" anchor="t" anchorCtr="0">
            <a:noAutofit/>
          </a:bodyPr>
          <a:lstStyle>
            <a:lvl1pPr algn="l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title of presentation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032000" y="3182112"/>
            <a:ext cx="9652000" cy="990600"/>
          </a:xfrm>
          <a:prstGeom prst="rect">
            <a:avLst/>
          </a:prstGeom>
        </p:spPr>
        <p:txBody>
          <a:bodyPr lIns="0" tIns="0" rIns="0" bIns="91440">
            <a:no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subtitle of presentation here</a:t>
            </a:r>
            <a:endParaRPr lang="en-CA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2743200" y="152400"/>
            <a:ext cx="9144000" cy="685800"/>
          </a:xfrm>
          <a:prstGeom prst="rect">
            <a:avLst/>
          </a:prstGeom>
        </p:spPr>
        <p:txBody>
          <a:bodyPr/>
          <a:lstStyle>
            <a:lvl1pPr marL="3175" indent="-3175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z="1200" dirty="0"/>
              <a:t>Change</a:t>
            </a:r>
            <a:r>
              <a:rPr lang="en-US" sz="1200" baseline="0" dirty="0"/>
              <a:t> the background image: right click on image &gt; </a:t>
            </a:r>
            <a:r>
              <a:rPr lang="en-US" sz="1200" b="1" baseline="0" dirty="0"/>
              <a:t>Bring to Front </a:t>
            </a:r>
            <a:r>
              <a:rPr lang="en-US" sz="1200" baseline="0" dirty="0"/>
              <a:t>– click on middle </a:t>
            </a:r>
            <a:r>
              <a:rPr lang="en-US" sz="1200" b="1" baseline="0" dirty="0"/>
              <a:t>icon Insert Picture from File </a:t>
            </a:r>
            <a:r>
              <a:rPr lang="en-US" sz="1200" baseline="0" dirty="0"/>
              <a:t>&gt; select a desire image &gt; right click on image &gt; </a:t>
            </a:r>
            <a:r>
              <a:rPr lang="en-US" sz="1200" b="1" baseline="0" dirty="0"/>
              <a:t>Send to Back</a:t>
            </a:r>
            <a:r>
              <a:rPr lang="en-US" sz="1200" baseline="0" dirty="0"/>
              <a:t>. </a:t>
            </a:r>
          </a:p>
          <a:p>
            <a:r>
              <a:rPr lang="en-US" sz="1200" baseline="0" dirty="0"/>
              <a:t>Please </a:t>
            </a:r>
            <a:r>
              <a:rPr lang="en-US" sz="1200" b="1" baseline="0" dirty="0"/>
              <a:t>do not</a:t>
            </a:r>
            <a:r>
              <a:rPr lang="en-US" sz="1200" baseline="0" dirty="0"/>
              <a:t> move or change size of the Calgary logo!</a:t>
            </a:r>
            <a:endParaRPr lang="en-CA" sz="120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02336" y="-8710"/>
            <a:ext cx="2145792" cy="76809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Pan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62940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2336" y="1676400"/>
            <a:ext cx="5283200" cy="4706112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>
              <a:lnSpc>
                <a:spcPct val="114000"/>
              </a:lnSpc>
              <a:spcAft>
                <a:spcPts val="1000"/>
              </a:spcAft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goes, Body copy goes, Body copy goes, Body copy goes, Body copy goes, Body copy goes, Body copy goes, </a:t>
            </a:r>
            <a:r>
              <a:rPr lang="en-US" dirty="0" err="1"/>
              <a:t>dsc</a:t>
            </a:r>
            <a:r>
              <a:rPr lang="en-US" dirty="0"/>
              <a:t> Body copy goes, Body copy goes, Body copy goes, Body copy goes, Body copy goes, Body copy goes, Body copy goes, Body copy goes, Body copy goes, Body copy goes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1143000"/>
            <a:ext cx="5287264" cy="427038"/>
          </a:xfrm>
        </p:spPr>
        <p:txBody>
          <a:bodyPr lIns="0" tIns="0" rIns="91440" bIns="0" anchor="t" anchorCtr="0">
            <a:noAutofit/>
          </a:bodyPr>
          <a:lstStyle>
            <a:lvl1pPr algn="l">
              <a:defRPr sz="2800" b="0" baseline="0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Title Of Slide</a:t>
            </a:r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Panel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8064" y="411480"/>
            <a:ext cx="5177536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slide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604000" y="941832"/>
            <a:ext cx="5181600" cy="5154168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>
              <a:lnSpc>
                <a:spcPct val="114000"/>
              </a:lnSpc>
              <a:spcAft>
                <a:spcPts val="1000"/>
              </a:spcAft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goes, Body copy goes, Body copy goes, Body copy goes, Body copy goes, Body copy goes, Body copy goes, </a:t>
            </a:r>
            <a:r>
              <a:rPr lang="en-US" dirty="0" err="1"/>
              <a:t>dsc</a:t>
            </a:r>
            <a:r>
              <a:rPr lang="en-US" dirty="0"/>
              <a:t> Body copy goes, Body copy goes, Body copy goes, Body copy goes, Body copy goes, Body copy goes, Body copy goes, Body copy goes, Body copy goes, Body copy goes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6096000" cy="662940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02336" y="-8710"/>
            <a:ext cx="2145792" cy="76809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10058400" y="3886200"/>
            <a:ext cx="1727200" cy="23622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6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10058400" y="2286000"/>
            <a:ext cx="1727200" cy="1371600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402336" y="2286000"/>
            <a:ext cx="1727200" cy="1371600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2816352" y="2286000"/>
            <a:ext cx="1727200" cy="1371600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02336" y="3886200"/>
            <a:ext cx="1727200" cy="23622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6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816352" y="3886200"/>
            <a:ext cx="1727200" cy="23622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6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230368" y="3879672"/>
            <a:ext cx="1727200" cy="23622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6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27"/>
          </p:nvPr>
        </p:nvSpPr>
        <p:spPr>
          <a:xfrm>
            <a:off x="5230368" y="2279472"/>
            <a:ext cx="1727200" cy="1371600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7644384" y="3879672"/>
            <a:ext cx="1727200" cy="23622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6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7644384" y="2279472"/>
            <a:ext cx="1727200" cy="1371600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02336" y="1719945"/>
            <a:ext cx="1727200" cy="533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20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400" dirty="0">
                <a:solidFill>
                  <a:schemeClr val="accent1"/>
                </a:solidFill>
              </a:rPr>
              <a:t>Text</a:t>
            </a:r>
            <a:endParaRPr lang="en-CA" sz="24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2816352" y="1726473"/>
            <a:ext cx="1727200" cy="533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20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400" dirty="0">
                <a:solidFill>
                  <a:schemeClr val="accent1"/>
                </a:solidFill>
              </a:rPr>
              <a:t>Text</a:t>
            </a:r>
            <a:endParaRPr lang="en-CA" sz="24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230368" y="1726473"/>
            <a:ext cx="1727200" cy="533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20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400" dirty="0">
                <a:solidFill>
                  <a:schemeClr val="accent1"/>
                </a:solidFill>
              </a:rPr>
              <a:t>Text</a:t>
            </a:r>
            <a:endParaRPr lang="en-CA" sz="24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34" hasCustomPrompt="1"/>
          </p:nvPr>
        </p:nvSpPr>
        <p:spPr>
          <a:xfrm>
            <a:off x="7644384" y="1726473"/>
            <a:ext cx="1727200" cy="533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20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400" dirty="0">
                <a:solidFill>
                  <a:schemeClr val="accent1"/>
                </a:solidFill>
              </a:rPr>
              <a:t>Text</a:t>
            </a:r>
            <a:endParaRPr lang="en-CA" sz="24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10058400" y="1726473"/>
            <a:ext cx="1727200" cy="533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20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400" dirty="0">
                <a:solidFill>
                  <a:schemeClr val="accent1"/>
                </a:solidFill>
              </a:rPr>
              <a:t>Text</a:t>
            </a:r>
            <a:endParaRPr lang="en-CA" sz="24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4064000" y="2286000"/>
            <a:ext cx="2032000" cy="1447801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524000" y="2438400"/>
            <a:ext cx="2336800" cy="12192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1588" indent="-1588" algn="r">
              <a:lnSpc>
                <a:spcPct val="113000"/>
              </a:lnSpc>
              <a:buFont typeface="+mj-lt"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524000" y="3810000"/>
            <a:ext cx="2336800" cy="12192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1588" indent="-1588" algn="r">
              <a:lnSpc>
                <a:spcPct val="113000"/>
              </a:lnSpc>
              <a:buFont typeface="+mj-lt"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8331200" y="2438400"/>
            <a:ext cx="2336800" cy="12192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l">
              <a:lnSpc>
                <a:spcPct val="113000"/>
              </a:lnSpc>
              <a:buFont typeface="+mj-lt"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8331200" y="3810000"/>
            <a:ext cx="2336800" cy="12192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l">
              <a:lnSpc>
                <a:spcPct val="113000"/>
              </a:lnSpc>
              <a:buFont typeface="+mj-lt"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6106160" y="2286000"/>
            <a:ext cx="2032000" cy="1447801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4064000" y="3741421"/>
            <a:ext cx="2032000" cy="1447801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6106160" y="3741421"/>
            <a:ext cx="2032000" cy="1447801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629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0" y="3810000"/>
            <a:ext cx="12192000" cy="23591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10058400" y="3968928"/>
            <a:ext cx="1727200" cy="2057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6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02336" y="3968928"/>
            <a:ext cx="1727200" cy="2057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6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816352" y="3968928"/>
            <a:ext cx="1727200" cy="2057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6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230368" y="3962400"/>
            <a:ext cx="1727200" cy="2057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6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7644384" y="3962400"/>
            <a:ext cx="1727200" cy="2057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6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02336" y="-8710"/>
            <a:ext cx="2145792" cy="76809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r>
              <a:rPr lang="en-US" dirty="0"/>
              <a:t>Click icon to add table</a:t>
            </a:r>
            <a:endParaRPr lang="en-CA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2336" y="3505200"/>
            <a:ext cx="2137664" cy="2819400"/>
          </a:xfrm>
          <a:prstGeom prst="rect">
            <a:avLst/>
          </a:prstGeom>
        </p:spPr>
        <p:txBody>
          <a:bodyPr lIns="0" tIns="0" rIns="0" bIns="0" numCol="1" anchor="t" anchorCtr="0">
            <a:normAutofit/>
          </a:bodyPr>
          <a:lstStyle>
            <a:lvl1pPr marL="0" indent="0">
              <a:lnSpc>
                <a:spcPct val="113000"/>
              </a:lnSpc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6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3048000" y="2133600"/>
            <a:ext cx="8636000" cy="41910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0" y="1295400"/>
            <a:ext cx="84328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rgbClr val="000000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Column Style: [Choose Column&gt; Clustered Column&gt; Chart tools&gt; Design&gt; Chart Style&gt; Style1]</a:t>
            </a:r>
            <a:endParaRPr lang="en-CA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0" y="1676400"/>
            <a:ext cx="84328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rgbClr val="000000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Pie Chart: [Choose donut&gt; donut&gt; Chart tools&gt; Design&gt; Chart Style&gt; Style1]</a:t>
            </a:r>
            <a:endParaRPr lang="en-CA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629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032000" y="1447800"/>
            <a:ext cx="8733536" cy="4191000"/>
          </a:xfrm>
          <a:prstGeom prst="rect">
            <a:avLst/>
          </a:prstGeom>
          <a:solidFill>
            <a:schemeClr val="bg1"/>
          </a:solidFill>
        </p:spPr>
        <p:txBody>
          <a:bodyPr lIns="411480" tIns="411480" rIns="411480" bIns="411480"/>
          <a:lstStyle>
            <a:lvl1pPr marL="0" indent="0">
              <a:lnSpc>
                <a:spcPct val="113000"/>
              </a:lnSpc>
              <a:spcAft>
                <a:spcPts val="1200"/>
              </a:spcAft>
              <a:buNone/>
              <a:tabLst/>
              <a:defRPr sz="2800" b="0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7010400" y="3048000"/>
            <a:ext cx="3454400" cy="1676400"/>
          </a:xfrm>
          <a:prstGeom prst="rect">
            <a:avLst/>
          </a:prstGeom>
        </p:spPr>
        <p:txBody>
          <a:bodyPr/>
          <a:lstStyle>
            <a:lvl1pPr marL="3175" indent="-3175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r>
              <a:rPr lang="en-US" sz="1200" dirty="0"/>
              <a:t>Change</a:t>
            </a:r>
            <a:r>
              <a:rPr lang="en-US" sz="1200" baseline="0" dirty="0"/>
              <a:t> the background image: right click on image &gt; </a:t>
            </a:r>
            <a:r>
              <a:rPr lang="en-US" sz="1200" b="1" baseline="0" dirty="0"/>
              <a:t>Bring to Front </a:t>
            </a:r>
            <a:r>
              <a:rPr lang="en-US" sz="1200" baseline="0" dirty="0"/>
              <a:t>– click on middle </a:t>
            </a:r>
            <a:r>
              <a:rPr lang="en-US" sz="1200" b="1" baseline="0" dirty="0"/>
              <a:t>icon Insert Picture from File </a:t>
            </a:r>
            <a:r>
              <a:rPr lang="en-US" sz="1200" baseline="0" dirty="0"/>
              <a:t>&gt; select a desire image &gt; right click on image &gt; </a:t>
            </a:r>
            <a:r>
              <a:rPr lang="en-US" sz="1200" b="1" baseline="0" dirty="0"/>
              <a:t>Send to Back</a:t>
            </a:r>
            <a:r>
              <a:rPr lang="en-US" sz="1200" baseline="0" dirty="0"/>
              <a:t>. </a:t>
            </a:r>
          </a:p>
          <a:p>
            <a:r>
              <a:rPr lang="en-US" sz="1200" baseline="0" dirty="0"/>
              <a:t>Please </a:t>
            </a:r>
            <a:r>
              <a:rPr lang="en-US" sz="1200" b="1" baseline="0" dirty="0"/>
              <a:t>do not</a:t>
            </a:r>
            <a:r>
              <a:rPr lang="en-US" sz="1200" baseline="0" dirty="0"/>
              <a:t> move or change size of the Calgary logo!</a:t>
            </a:r>
            <a:endParaRPr lang="en-CA" sz="1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02336" y="-8710"/>
            <a:ext cx="2145792" cy="76809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2336" y="1219200"/>
            <a:ext cx="5177536" cy="381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content goes here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5"/>
          </p:nvPr>
        </p:nvSpPr>
        <p:spPr>
          <a:xfrm>
            <a:off x="402336" y="1905000"/>
            <a:ext cx="5181600" cy="4419600"/>
          </a:xfrm>
          <a:prstGeom prst="rect">
            <a:avLst/>
          </a:prstGeom>
        </p:spPr>
        <p:txBody>
          <a:bodyPr/>
          <a:lstStyle>
            <a:lvl1pPr>
              <a:lnSpc>
                <a:spcPct val="113000"/>
              </a:lnSpc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1pPr>
            <a:lvl2pPr>
              <a:lnSpc>
                <a:spcPct val="113000"/>
              </a:lnSpc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2pPr>
            <a:lvl3pPr>
              <a:lnSpc>
                <a:spcPct val="113000"/>
              </a:lnSpc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3pPr>
            <a:lvl4pPr>
              <a:lnSpc>
                <a:spcPct val="113000"/>
              </a:lnSpc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4pPr>
            <a:lvl5pPr>
              <a:lnSpc>
                <a:spcPct val="113000"/>
              </a:lnSpc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6"/>
          </p:nvPr>
        </p:nvSpPr>
        <p:spPr>
          <a:xfrm>
            <a:off x="6608064" y="1905000"/>
            <a:ext cx="5181600" cy="4419600"/>
          </a:xfrm>
          <a:prstGeom prst="rect">
            <a:avLst/>
          </a:prstGeom>
        </p:spPr>
        <p:txBody>
          <a:bodyPr/>
          <a:lstStyle>
            <a:lvl1pPr>
              <a:lnSpc>
                <a:spcPct val="113000"/>
              </a:lnSpc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1pPr>
            <a:lvl2pPr>
              <a:lnSpc>
                <a:spcPct val="113000"/>
              </a:lnSpc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2pPr>
            <a:lvl3pPr>
              <a:lnSpc>
                <a:spcPct val="113000"/>
              </a:lnSpc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3pPr>
            <a:lvl4pPr>
              <a:lnSpc>
                <a:spcPct val="113000"/>
              </a:lnSpc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4pPr>
            <a:lvl5pPr>
              <a:lnSpc>
                <a:spcPct val="113000"/>
              </a:lnSpc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604000" y="1219200"/>
            <a:ext cx="5177536" cy="381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content goes here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02336" y="0"/>
            <a:ext cx="2145792" cy="80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09600" y="1447800"/>
            <a:ext cx="10972800" cy="419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1828800"/>
            <a:ext cx="9753600" cy="3581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600">
                <a:latin typeface="+mn-lt"/>
                <a:ea typeface="Open Sans Semibold" pitchFamily="34" charset="0"/>
                <a:cs typeface="Open Sans Semibold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“Quote copy goes here”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034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0" y="-8709"/>
            <a:ext cx="12192000" cy="663811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 l="-9000" r="-4000"/>
            </a:stretch>
          </a:blipFill>
          <a:effectLst/>
        </p:spPr>
        <p:txBody>
          <a:bodyPr/>
          <a:lstStyle>
            <a:lvl1pPr>
              <a:defRPr sz="10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2743200" y="152400"/>
            <a:ext cx="9144000" cy="685800"/>
          </a:xfrm>
          <a:prstGeom prst="rect">
            <a:avLst/>
          </a:prstGeom>
        </p:spPr>
        <p:txBody>
          <a:bodyPr/>
          <a:lstStyle>
            <a:lvl1pPr marL="3175" indent="-3175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z="1200" dirty="0"/>
              <a:t>Change</a:t>
            </a:r>
            <a:r>
              <a:rPr lang="en-US" sz="1200" baseline="0" dirty="0"/>
              <a:t> the background image: right click on image &gt; </a:t>
            </a:r>
            <a:r>
              <a:rPr lang="en-US" sz="1200" b="1" baseline="0" dirty="0"/>
              <a:t>Bring to Front </a:t>
            </a:r>
            <a:r>
              <a:rPr lang="en-US" sz="1200" baseline="0" dirty="0"/>
              <a:t>– click on middle </a:t>
            </a:r>
            <a:r>
              <a:rPr lang="en-US" sz="1200" b="1" baseline="0" dirty="0"/>
              <a:t>icon Insert Picture from File </a:t>
            </a:r>
            <a:r>
              <a:rPr lang="en-US" sz="1200" baseline="0" dirty="0"/>
              <a:t>&gt; select a desire image &gt; right click on image &gt; </a:t>
            </a:r>
            <a:r>
              <a:rPr lang="en-US" sz="1200" b="1" baseline="0" dirty="0"/>
              <a:t>Send to Back</a:t>
            </a:r>
            <a:r>
              <a:rPr lang="en-US" sz="1200" baseline="0" dirty="0"/>
              <a:t>. </a:t>
            </a:r>
          </a:p>
          <a:p>
            <a:r>
              <a:rPr lang="en-US" sz="1200" baseline="0" dirty="0"/>
              <a:t>Please </a:t>
            </a:r>
            <a:r>
              <a:rPr lang="en-US" sz="1200" b="1" baseline="0" dirty="0"/>
              <a:t>do not</a:t>
            </a:r>
            <a:r>
              <a:rPr lang="en-US" sz="1200" baseline="0" dirty="0"/>
              <a:t> move or change size of the Calgary logo!</a:t>
            </a:r>
            <a:endParaRPr lang="en-CA" sz="120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02336" y="-8710"/>
            <a:ext cx="2145792" cy="76809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0" y="4648200"/>
            <a:ext cx="12192000" cy="198424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 sz="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32000" y="5029200"/>
            <a:ext cx="9652000" cy="1371600"/>
          </a:xfrm>
        </p:spPr>
        <p:txBody>
          <a:bodyPr lIns="0" tIns="0" rIns="91440" bIns="0" anchor="t" anchorCtr="0">
            <a:noAutofit/>
          </a:bodyPr>
          <a:lstStyle>
            <a:lvl1pPr algn="l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title of presentation</a:t>
            </a:r>
            <a:endParaRPr lang="en-C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032000" y="5468112"/>
            <a:ext cx="9652000" cy="990600"/>
          </a:xfrm>
          <a:prstGeom prst="rect">
            <a:avLst/>
          </a:prstGeom>
        </p:spPr>
        <p:txBody>
          <a:bodyPr lIns="0" tIns="0" rIns="0" bIns="91440">
            <a:no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subtitle of presentation here</a:t>
            </a:r>
            <a:endParaRPr lang="en-CA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398" y="6629400"/>
            <a:ext cx="9956801" cy="228600"/>
          </a:xfrm>
        </p:spPr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0" y="-8709"/>
            <a:ext cx="12192000" cy="663811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 l="-9000" r="-4000"/>
            </a:stretch>
          </a:blipFill>
          <a:effectLst/>
        </p:spPr>
        <p:txBody>
          <a:bodyPr/>
          <a:lstStyle>
            <a:lvl1pPr>
              <a:defRPr sz="10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2743200" y="152400"/>
            <a:ext cx="9144000" cy="685800"/>
          </a:xfrm>
          <a:prstGeom prst="rect">
            <a:avLst/>
          </a:prstGeom>
        </p:spPr>
        <p:txBody>
          <a:bodyPr/>
          <a:lstStyle>
            <a:lvl1pPr marL="3175" indent="-3175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z="1200" dirty="0"/>
              <a:t>Change</a:t>
            </a:r>
            <a:r>
              <a:rPr lang="en-US" sz="1200" baseline="0" dirty="0"/>
              <a:t> the background image: right click on image &gt; </a:t>
            </a:r>
            <a:r>
              <a:rPr lang="en-US" sz="1200" b="1" baseline="0" dirty="0"/>
              <a:t>Bring to Front </a:t>
            </a:r>
            <a:r>
              <a:rPr lang="en-US" sz="1200" baseline="0" dirty="0"/>
              <a:t>– click on middle </a:t>
            </a:r>
            <a:r>
              <a:rPr lang="en-US" sz="1200" b="1" baseline="0" dirty="0"/>
              <a:t>icon Insert Picture from File </a:t>
            </a:r>
            <a:r>
              <a:rPr lang="en-US" sz="1200" baseline="0" dirty="0"/>
              <a:t>&gt; select a desire image &gt; right click on image &gt; </a:t>
            </a:r>
            <a:r>
              <a:rPr lang="en-US" sz="1200" b="1" baseline="0" dirty="0"/>
              <a:t>Send to Back</a:t>
            </a:r>
            <a:r>
              <a:rPr lang="en-US" sz="1200" baseline="0" dirty="0"/>
              <a:t>. </a:t>
            </a:r>
          </a:p>
          <a:p>
            <a:r>
              <a:rPr lang="en-US" sz="1200" baseline="0" dirty="0"/>
              <a:t>Please </a:t>
            </a:r>
            <a:r>
              <a:rPr lang="en-US" sz="1200" b="1" baseline="0" dirty="0"/>
              <a:t>do not</a:t>
            </a:r>
            <a:r>
              <a:rPr lang="en-US" sz="1200" baseline="0" dirty="0"/>
              <a:t> move or change size of the Calgary logo!</a:t>
            </a:r>
            <a:endParaRPr lang="en-CA" sz="120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02336" y="-8710"/>
            <a:ext cx="2145792" cy="76809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0" y="4648200"/>
            <a:ext cx="12192000" cy="198424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buNone/>
              <a:defRPr sz="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32000" y="5029200"/>
            <a:ext cx="9652000" cy="1371600"/>
          </a:xfrm>
        </p:spPr>
        <p:txBody>
          <a:bodyPr lIns="0" tIns="0" rIns="91440" bIns="0" anchor="t" anchorCtr="0">
            <a:noAutofit/>
          </a:bodyPr>
          <a:lstStyle>
            <a:lvl1pPr algn="l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title of presentation</a:t>
            </a:r>
            <a:endParaRPr lang="en-C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032000" y="5468112"/>
            <a:ext cx="9652000" cy="990600"/>
          </a:xfrm>
          <a:prstGeom prst="rect">
            <a:avLst/>
          </a:prstGeom>
        </p:spPr>
        <p:txBody>
          <a:bodyPr lIns="0" tIns="0" rIns="0" bIns="91440">
            <a:no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subtitle of presentation here</a:t>
            </a:r>
            <a:endParaRPr lang="en-CA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398" y="6629400"/>
            <a:ext cx="9956801" cy="228600"/>
          </a:xfrm>
        </p:spPr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751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7"/>
          </p:nvPr>
        </p:nvSpPr>
        <p:spPr>
          <a:xfrm>
            <a:off x="406397" y="1371600"/>
            <a:ext cx="11277603" cy="5105400"/>
          </a:xfrm>
          <a:prstGeom prst="rect">
            <a:avLst/>
          </a:prstGeom>
        </p:spPr>
        <p:txBody>
          <a:bodyPr/>
          <a:lstStyle>
            <a:lvl1pPr marL="400050" indent="-400050">
              <a:lnSpc>
                <a:spcPct val="113000"/>
              </a:lnSpc>
              <a:buFont typeface="+mj-lt"/>
              <a:buAutoNum type="romanUcPeriod"/>
              <a:defRPr sz="2400">
                <a:solidFill>
                  <a:srgbClr val="000000"/>
                </a:solidFill>
              </a:defRPr>
            </a:lvl1pPr>
            <a:lvl2pPr marL="804863" indent="-402336">
              <a:lnSpc>
                <a:spcPct val="113000"/>
              </a:lnSpc>
              <a:buFont typeface="+mj-lt"/>
              <a:buAutoNum type="romanLcPeriod"/>
              <a:defRPr sz="2200">
                <a:solidFill>
                  <a:srgbClr val="000000"/>
                </a:solidFill>
              </a:defRPr>
            </a:lvl2pPr>
            <a:lvl3pPr marL="1143000" indent="-402336">
              <a:lnSpc>
                <a:spcPct val="113000"/>
              </a:lnSpc>
              <a:buFont typeface="Wingdings" pitchFamily="2" charset="2"/>
              <a:buChar char="§"/>
              <a:defRPr sz="2000">
                <a:solidFill>
                  <a:srgbClr val="000000"/>
                </a:solidFill>
              </a:defRPr>
            </a:lvl3pPr>
            <a:lvl4pPr marL="1600200" indent="-402336">
              <a:lnSpc>
                <a:spcPct val="113000"/>
              </a:lnSpc>
              <a:defRPr sz="2000">
                <a:solidFill>
                  <a:srgbClr val="000000"/>
                </a:solidFill>
              </a:defRPr>
            </a:lvl4pPr>
            <a:lvl5pPr marL="2006600" indent="-402336">
              <a:lnSpc>
                <a:spcPct val="113000"/>
              </a:lnSpc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751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6397" y="1219200"/>
            <a:ext cx="11379203" cy="5029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005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751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7" hasCustomPrompt="1"/>
          </p:nvPr>
        </p:nvSpPr>
        <p:spPr>
          <a:xfrm>
            <a:off x="406397" y="1066800"/>
            <a:ext cx="11277603" cy="5334000"/>
          </a:xfrm>
          <a:prstGeom prst="rect">
            <a:avLst/>
          </a:prstGeom>
        </p:spPr>
        <p:txBody>
          <a:bodyPr lIns="0" tIns="0" bIns="0"/>
          <a:lstStyle>
            <a:lvl1pPr marL="457200" indent="-457200">
              <a:lnSpc>
                <a:spcPct val="113000"/>
              </a:lnSpc>
              <a:spcAft>
                <a:spcPts val="1000"/>
              </a:spcAft>
              <a:buFont typeface="+mj-lt"/>
              <a:buAutoNum type="arabicPeriod"/>
              <a:defRPr sz="2400">
                <a:solidFill>
                  <a:srgbClr val="000000"/>
                </a:solidFill>
              </a:defRPr>
            </a:lvl1pPr>
            <a:lvl2pPr marL="1028700" indent="-571500">
              <a:buFont typeface="+mj-lt"/>
              <a:buAutoNum type="romanLcPeriod"/>
              <a:defRPr sz="2200">
                <a:solidFill>
                  <a:srgbClr val="000000"/>
                </a:solidFill>
              </a:defRPr>
            </a:lvl2pPr>
            <a:lvl3pPr>
              <a:defRPr sz="2000" baseline="0">
                <a:solidFill>
                  <a:srgbClr val="000000"/>
                </a:solidFill>
              </a:defRPr>
            </a:lvl3pPr>
            <a:lvl4pPr>
              <a:defRPr sz="2000" baseline="0">
                <a:solidFill>
                  <a:srgbClr val="000000"/>
                </a:solidFill>
              </a:defRPr>
            </a:lvl4pPr>
            <a:lvl5pPr>
              <a:defRPr sz="20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152400"/>
            <a:ext cx="751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0" y="4953001"/>
            <a:ext cx="8636000" cy="1371600"/>
          </a:xfrm>
          <a:prstGeom prst="rect">
            <a:avLst/>
          </a:prstGeom>
        </p:spPr>
        <p:txBody>
          <a:bodyPr lIns="0" tIns="0" rIns="0" bIns="0" numCol="2" spcCol="365760" anchor="t" anchorCtr="0">
            <a:noAutofit/>
          </a:bodyPr>
          <a:lstStyle>
            <a:lvl1pPr marL="0" indent="0">
              <a:lnSpc>
                <a:spcPct val="114000"/>
              </a:lnSpc>
              <a:buSzPct val="200000"/>
              <a:buFont typeface="+mj-lt"/>
              <a:buNone/>
              <a:tabLst/>
              <a:defRPr sz="16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goes, Body copy goes, Body copy goes, Body copy goes, Body copy goes, Body copy goes, Body copy goes, </a:t>
            </a:r>
            <a:r>
              <a:rPr lang="en-US" dirty="0" err="1"/>
              <a:t>dsc</a:t>
            </a:r>
            <a:r>
              <a:rPr lang="en-US" dirty="0"/>
              <a:t> Body copy goes, Body copy goes, Body copy goes, Body copy goes, Body copy goes, Body copy goes, Body copy goes, Body copy goes, Body copy goes, Body copy goes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2438400"/>
            <a:ext cx="12192000" cy="2057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629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0" y="2438400"/>
            <a:ext cx="12192000" cy="19842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924800" y="533400"/>
            <a:ext cx="3657600" cy="1447800"/>
          </a:xfrm>
          <a:prstGeom prst="rect">
            <a:avLst/>
          </a:prstGeom>
        </p:spPr>
        <p:txBody>
          <a:bodyPr/>
          <a:lstStyle>
            <a:lvl1pPr marL="3175" indent="-3175">
              <a:buNone/>
              <a:defRPr sz="800">
                <a:solidFill>
                  <a:srgbClr val="002060"/>
                </a:solidFill>
              </a:defRPr>
            </a:lvl1pPr>
          </a:lstStyle>
          <a:p>
            <a:r>
              <a:rPr lang="en-US" sz="1200" dirty="0"/>
              <a:t>Change</a:t>
            </a:r>
            <a:r>
              <a:rPr lang="en-US" sz="1200" baseline="0" dirty="0"/>
              <a:t> the background image: right click on image &gt; </a:t>
            </a:r>
            <a:r>
              <a:rPr lang="en-US" sz="1200" b="1" baseline="0" dirty="0"/>
              <a:t>Bring to Front </a:t>
            </a:r>
            <a:r>
              <a:rPr lang="en-US" sz="1200" baseline="0" dirty="0"/>
              <a:t>– click on middle </a:t>
            </a:r>
            <a:r>
              <a:rPr lang="en-US" sz="1200" b="1" baseline="0" dirty="0"/>
              <a:t>icon Insert Picture from File </a:t>
            </a:r>
            <a:r>
              <a:rPr lang="en-US" sz="1200" baseline="0" dirty="0"/>
              <a:t>&gt; select a desire image &gt; right click on image &gt; </a:t>
            </a:r>
            <a:r>
              <a:rPr lang="en-US" sz="1200" b="1" baseline="0" dirty="0"/>
              <a:t>Send to Back</a:t>
            </a:r>
            <a:r>
              <a:rPr lang="en-US" sz="1200" baseline="0" dirty="0"/>
              <a:t>. </a:t>
            </a:r>
          </a:p>
          <a:p>
            <a:r>
              <a:rPr lang="en-US" sz="1200" baseline="0" dirty="0"/>
              <a:t>Please </a:t>
            </a:r>
            <a:r>
              <a:rPr lang="en-US" sz="1200" b="1" baseline="0" dirty="0"/>
              <a:t>do not</a:t>
            </a:r>
            <a:r>
              <a:rPr lang="en-US" sz="1200" baseline="0" dirty="0"/>
              <a:t> move or change size of the Calgary logo!</a:t>
            </a:r>
            <a:endParaRPr lang="en-CA" sz="1200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2036064" y="2798064"/>
            <a:ext cx="9546336" cy="1240536"/>
          </a:xfrm>
          <a:prstGeom prst="rect">
            <a:avLst/>
          </a:prstGeom>
        </p:spPr>
        <p:txBody>
          <a:bodyPr lIns="0" t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0">
                <a:solidFill>
                  <a:schemeClr val="accent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4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Section divider</a:t>
            </a:r>
            <a:endParaRPr lang="en-CA" dirty="0"/>
          </a:p>
          <a:p>
            <a:pPr lvl="0"/>
            <a:endParaRPr lang="en-CA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02336" y="-8710"/>
            <a:ext cx="2145792" cy="76809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2032000" y="3236976"/>
            <a:ext cx="9550400" cy="1106424"/>
          </a:xfrm>
          <a:prstGeom prst="rect">
            <a:avLst/>
          </a:prstGeom>
        </p:spPr>
        <p:txBody>
          <a:bodyPr lIns="0" tIns="0" rIns="91440" bIns="0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4958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36064" y="4727448"/>
            <a:ext cx="9546336" cy="533400"/>
          </a:xfrm>
        </p:spPr>
        <p:txBody>
          <a:bodyPr lIns="0" tIns="0" rIns="91440" bIns="0" anchor="t" anchorCtr="0">
            <a:normAutofit/>
          </a:bodyPr>
          <a:lstStyle>
            <a:lvl1pPr algn="l">
              <a:defRPr sz="2800" b="0" baseline="0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02336" y="-8710"/>
            <a:ext cx="2145792" cy="76809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36064" y="5166360"/>
            <a:ext cx="9546336" cy="1219200"/>
          </a:xfrm>
          <a:prstGeom prst="rect">
            <a:avLst/>
          </a:prstGeom>
        </p:spPr>
        <p:txBody>
          <a:bodyPr lIns="0" tIns="0" rIns="91440" bIns="0" numCol="1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822960" rtlCol="0" anchor="b" anchorCtr="0">
            <a:normAutofit fontScale="62500" lnSpcReduction="20000"/>
          </a:bodyPr>
          <a:lstStyle/>
          <a:p>
            <a:pPr algn="ctr"/>
            <a:endParaRPr lang="en-CA" sz="1800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743200" y="225806"/>
            <a:ext cx="7518400" cy="533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277600" y="6629400"/>
            <a:ext cx="81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7" name="Picture 6" descr="COC_L2_CMYK.jpg"/>
          <p:cNvPicPr>
            <a:picLocks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406399" y="0"/>
            <a:ext cx="2133600" cy="759206"/>
          </a:xfrm>
          <a:prstGeom prst="rect">
            <a:avLst/>
          </a:prstGeom>
          <a:blipFill>
            <a:blip r:embed="rId22" cstate="screen"/>
            <a:stretch>
              <a:fillRect/>
            </a:stretch>
          </a:blipFill>
        </p:spPr>
      </p:pic>
      <p:sp>
        <p:nvSpPr>
          <p:cNvPr id="8" name="TextBox 7"/>
          <p:cNvSpPr txBox="1"/>
          <p:nvPr/>
        </p:nvSpPr>
        <p:spPr>
          <a:xfrm>
            <a:off x="10566400" y="6666756"/>
            <a:ext cx="812800" cy="153888"/>
          </a:xfrm>
          <a:prstGeom prst="rect">
            <a:avLst/>
          </a:prstGeom>
          <a:noFill/>
        </p:spPr>
        <p:txBody>
          <a:bodyPr wrap="square" lIns="0" tIns="0" bIns="0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V05</a:t>
            </a:r>
            <a:endParaRPr lang="en-C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6398" y="6629400"/>
            <a:ext cx="9956801" cy="2286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73" r:id="rId2"/>
    <p:sldLayoutId id="2147484074" r:id="rId3"/>
    <p:sldLayoutId id="2147484091" r:id="rId4"/>
    <p:sldLayoutId id="2147484100" r:id="rId5"/>
    <p:sldLayoutId id="2147484092" r:id="rId6"/>
    <p:sldLayoutId id="2147484093" r:id="rId7"/>
    <p:sldLayoutId id="2147484076" r:id="rId8"/>
    <p:sldLayoutId id="2147484080" r:id="rId9"/>
    <p:sldLayoutId id="2147484081" r:id="rId10"/>
    <p:sldLayoutId id="2147484094" r:id="rId11"/>
    <p:sldLayoutId id="2147484095" r:id="rId12"/>
    <p:sldLayoutId id="2147484096" r:id="rId13"/>
    <p:sldLayoutId id="2147484085" r:id="rId14"/>
    <p:sldLayoutId id="2147484097" r:id="rId15"/>
    <p:sldLayoutId id="2147484087" r:id="rId16"/>
    <p:sldLayoutId id="2147484088" r:id="rId17"/>
    <p:sldLayoutId id="2147484098" r:id="rId18"/>
    <p:sldLayoutId id="2147484099" r:id="rId1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File:Carbon_dioxide_symbol.sv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Potential Impacts of Autonomous Vehicles in Calgary, Alberta</a:t>
            </a:r>
            <a:endParaRPr lang="en-CA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0" y="3691783"/>
            <a:ext cx="7239000" cy="480929"/>
          </a:xfrm>
        </p:spPr>
        <p:txBody>
          <a:bodyPr anchor="b"/>
          <a:lstStyle/>
          <a:p>
            <a:pPr algn="r"/>
            <a:r>
              <a:rPr lang="en-CA" sz="1600" dirty="0"/>
              <a:t>Kristina Hill, P.Eng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212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Impact of Improving Transit Service /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406398" y="4876068"/>
            <a:ext cx="11405387" cy="14278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Investment in On Demand transit with a fare reduction had the largest 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Even with significant investment in transit, the auto mode share is higher than in the baseline scenario</a:t>
            </a:r>
            <a:endParaRPr lang="en-CA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899913"/>
              </p:ext>
            </p:extLst>
          </p:nvPr>
        </p:nvGraphicFramePr>
        <p:xfrm>
          <a:off x="199533" y="837834"/>
          <a:ext cx="11612252" cy="388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9906989-D17A-45C4-A412-231FF4CCCD2A}"/>
              </a:ext>
            </a:extLst>
          </p:cNvPr>
          <p:cNvSpPr/>
          <p:nvPr/>
        </p:nvSpPr>
        <p:spPr>
          <a:xfrm>
            <a:off x="199533" y="2977116"/>
            <a:ext cx="11612252" cy="4518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2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 Technology in Calgary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7" y="3464339"/>
            <a:ext cx="6168433" cy="28374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48106" y="3993494"/>
            <a:ext cx="5219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Lane markings are not clear for almost 6 months of the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Calgary will likely need to invest in some kind of infrastructure so AVs know where to go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406398" y="1145429"/>
            <a:ext cx="6673133" cy="1859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Most AVs now use cameras to detect lane markings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Testing is done in Arizona / California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4102" name="Picture 6" descr="https://www.valleychevy.com/wp-content/uploads/2017/07/Valley-Chevy-Dangerous-Arizona-Roa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39" y="755022"/>
            <a:ext cx="4501266" cy="300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 Connected Corridors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06397" y="1066800"/>
            <a:ext cx="6471923" cy="52730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was assumed that in Calgary, some level of infrastructure investment needs to be made so the cars can “talk” to the road as well as each other.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50%</a:t>
            </a:r>
            <a:r>
              <a:rPr lang="en-US" dirty="0"/>
              <a:t> of households were assigned an “AV” vehicle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 capacity benefits were applied to </a:t>
            </a:r>
            <a:r>
              <a:rPr lang="en-US" b="1" dirty="0">
                <a:solidFill>
                  <a:srgbClr val="C00000"/>
                </a:solidFill>
              </a:rPr>
              <a:t>specified corridors </a:t>
            </a:r>
            <a:r>
              <a:rPr lang="en-US" dirty="0"/>
              <a:t>only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Removed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adjustments to empty vehicle, driver’s licence, time perception etc.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1B8A3-8F51-4E0D-AD0B-FEF5C81FC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480" y="152400"/>
            <a:ext cx="4500880" cy="64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1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AV Corridor Impact to Travel Behaviour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36F20-F63C-48E7-B664-08BAE2273D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6398" y="4355435"/>
            <a:ext cx="11277603" cy="15951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Few impacts to city-wide travel behaviour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Total daily trips is similar to the base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No significant change to mode split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12193"/>
              </p:ext>
            </p:extLst>
          </p:nvPr>
        </p:nvGraphicFramePr>
        <p:xfrm>
          <a:off x="509270" y="1130965"/>
          <a:ext cx="111747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002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AV and Non-AV Households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E8B967-A26E-4918-B0D2-0199749EB3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0977" y="1570181"/>
            <a:ext cx="5033821" cy="46179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C00000"/>
                </a:solidFill>
              </a:rPr>
              <a:t>AV households </a:t>
            </a:r>
            <a:r>
              <a:rPr lang="en-CA" dirty="0"/>
              <a:t>are </a:t>
            </a:r>
            <a:r>
              <a:rPr lang="en-CA" b="1" dirty="0">
                <a:solidFill>
                  <a:srgbClr val="C00000"/>
                </a:solidFill>
              </a:rPr>
              <a:t>more</a:t>
            </a:r>
            <a:r>
              <a:rPr lang="en-CA" dirty="0"/>
              <a:t> likely to use </a:t>
            </a:r>
            <a:r>
              <a:rPr lang="en-CA" b="1" dirty="0">
                <a:solidFill>
                  <a:srgbClr val="C00000"/>
                </a:solidFill>
              </a:rPr>
              <a:t>auto </a:t>
            </a:r>
            <a:r>
              <a:rPr lang="en-CA" dirty="0"/>
              <a:t>mode than non-AV households.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Effects were limited to </a:t>
            </a:r>
            <a:r>
              <a:rPr lang="en-CA" b="1" dirty="0">
                <a:solidFill>
                  <a:srgbClr val="C00000"/>
                </a:solidFill>
              </a:rPr>
              <a:t>adults</a:t>
            </a:r>
            <a:r>
              <a:rPr lang="en-CA" dirty="0"/>
              <a:t> and </a:t>
            </a:r>
            <a:r>
              <a:rPr lang="en-CA" b="1" dirty="0">
                <a:solidFill>
                  <a:srgbClr val="C00000"/>
                </a:solidFill>
              </a:rPr>
              <a:t>seniors</a:t>
            </a:r>
            <a:r>
              <a:rPr lang="en-CA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Children and persons with disabilities were only able to use AVs if they had a driver’s licence.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D3ADF94-96F9-4237-80C3-115246CDA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495614"/>
              </p:ext>
            </p:extLst>
          </p:nvPr>
        </p:nvGraphicFramePr>
        <p:xfrm>
          <a:off x="5440218" y="1066800"/>
          <a:ext cx="6243782" cy="520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55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Steps / Other Improvements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06397" y="1066800"/>
            <a:ext cx="11277603" cy="523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Investigate </a:t>
            </a:r>
            <a:r>
              <a:rPr lang="en-CA" b="1" dirty="0">
                <a:solidFill>
                  <a:srgbClr val="C00000"/>
                </a:solidFill>
              </a:rPr>
              <a:t>network</a:t>
            </a:r>
            <a:r>
              <a:rPr lang="en-CA" dirty="0"/>
              <a:t> effects </a:t>
            </a:r>
            <a:r>
              <a:rPr lang="en-CA"/>
              <a:t>of AVs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Develop a </a:t>
            </a:r>
            <a:r>
              <a:rPr lang="en-CA" b="1" dirty="0">
                <a:solidFill>
                  <a:srgbClr val="C00000"/>
                </a:solidFill>
              </a:rPr>
              <a:t>taxi mode </a:t>
            </a:r>
            <a:r>
              <a:rPr lang="en-CA" dirty="0"/>
              <a:t>for the model to improve ride-sharing scenarios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Run a scenario with cheaper </a:t>
            </a:r>
            <a:r>
              <a:rPr lang="en-CA" b="1" dirty="0">
                <a:solidFill>
                  <a:srgbClr val="C00000"/>
                </a:solidFill>
              </a:rPr>
              <a:t>parking zones outside </a:t>
            </a:r>
            <a:r>
              <a:rPr lang="en-CA" dirty="0"/>
              <a:t>the downtown core</a:t>
            </a:r>
          </a:p>
          <a:p>
            <a:pPr lvl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dirty="0"/>
              <a:t>Simulate people driving home or driving to cheap parking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Consider how to code a scenario where </a:t>
            </a:r>
            <a:r>
              <a:rPr lang="en-CA" b="1" dirty="0">
                <a:solidFill>
                  <a:srgbClr val="C00000"/>
                </a:solidFill>
              </a:rPr>
              <a:t>empty vehicles roam</a:t>
            </a:r>
            <a:r>
              <a:rPr lang="en-CA" dirty="0"/>
              <a:t> rather than go home.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794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Observations and 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Implementation of AV technology is uncertain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Difficult to include specifics in city plans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Transportation system congestion is likely to get worse as AVs are implemented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Invest in alternate modes such as public transit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Road pricing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Existing tools can provide some insight into effects that AVs may have in a 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Shift away from efficient, sustainable modes like transit and walking to SOV.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Regional models can start to quantify relative changes in volumes, transit ridership, VKT, VHT, and other congestion measures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060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8400" y="1828800"/>
            <a:ext cx="7315200" cy="3581400"/>
          </a:xfrm>
        </p:spPr>
        <p:txBody>
          <a:bodyPr anchor="ctr"/>
          <a:lstStyle/>
          <a:p>
            <a:pPr algn="ctr"/>
            <a:r>
              <a:rPr lang="en-US" sz="3200" dirty="0"/>
              <a:t>Questions?  Comments?</a:t>
            </a:r>
            <a:endParaRPr lang="en-CA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174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Transformation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06398" y="1066800"/>
            <a:ext cx="11174953" cy="2079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Fully autonomous vehicles stand to transform travel behaviour in ways that haven’t been seen in over 100 years.</a:t>
            </a:r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8" y="2298274"/>
            <a:ext cx="3399422" cy="2232287"/>
          </a:xfrm>
          <a:prstGeom prst="rect">
            <a:avLst/>
          </a:prstGeom>
        </p:spPr>
      </p:pic>
      <p:pic>
        <p:nvPicPr>
          <p:cNvPr id="14" name="Picture 2" descr="Image result for 1919 c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57" y="2298274"/>
            <a:ext cx="3328693" cy="22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2019 f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86" y="2298274"/>
            <a:ext cx="2973633" cy="22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0"/>
          <p:cNvSpPr txBox="1">
            <a:spLocks/>
          </p:cNvSpPr>
          <p:nvPr/>
        </p:nvSpPr>
        <p:spPr>
          <a:xfrm>
            <a:off x="406397" y="4939498"/>
            <a:ext cx="11174953" cy="961681"/>
          </a:xfrm>
          <a:prstGeom prst="rect">
            <a:avLst/>
          </a:prstGeom>
        </p:spPr>
        <p:txBody>
          <a:bodyPr lIns="0" tIns="0" bIns="0"/>
          <a:lstStyle>
            <a:lvl1pPr marL="457200" indent="-457200" algn="l" defTabSz="914400" rtl="0" eaLnBrk="1" latinLnBrk="0" hangingPunct="1">
              <a:lnSpc>
                <a:spcPct val="113000"/>
              </a:lnSpc>
              <a:spcBef>
                <a:spcPct val="20000"/>
              </a:spcBef>
              <a:spcAft>
                <a:spcPts val="1000"/>
              </a:spcAft>
              <a:buFont typeface="+mj-lt"/>
              <a:buAutoNum type="arabicPeriod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combustion engines became popular in early 1900s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Over 100 years later, technology has improved safety and efficiency, but vehicle operation is largely the same.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25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Potential of Autonomous Vehicles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06397" y="1066800"/>
            <a:ext cx="11377107" cy="5352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Autonomous Vehicles (AV) have the potential to re-shape transportation and economic systems.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How vehicles interact with the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How the vehicles are being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Who is able to access vehicles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lot of uncertainty about how and when this transformation will take place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sp>
        <p:nvSpPr>
          <p:cNvPr id="6" name="AutoShape 4" descr="Image result for autonomous vehicl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" y="3595671"/>
            <a:ext cx="3507051" cy="195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autonomous delivery vehic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06" y="3595812"/>
            <a:ext cx="3698193" cy="195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48" y="3591339"/>
            <a:ext cx="3910258" cy="19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8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Calgary – Next 20 Years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06397" y="1066801"/>
            <a:ext cx="11277603" cy="320354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City of Calgary is reviewing long range city transportation plans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AVs present a challenge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Have a significant impact on </a:t>
            </a:r>
            <a:r>
              <a:rPr lang="en-US" b="1" dirty="0">
                <a:solidFill>
                  <a:srgbClr val="C00000"/>
                </a:solidFill>
              </a:rPr>
              <a:t>travel behaviour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Have significant </a:t>
            </a:r>
            <a:r>
              <a:rPr lang="en-US" b="1" dirty="0">
                <a:solidFill>
                  <a:srgbClr val="C00000"/>
                </a:solidFill>
              </a:rPr>
              <a:t>economic impacts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lot of </a:t>
            </a:r>
            <a:r>
              <a:rPr lang="en-US" b="1" dirty="0">
                <a:solidFill>
                  <a:srgbClr val="C00000"/>
                </a:solidFill>
              </a:rPr>
              <a:t>uncertainty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around the adoption of this technology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Using </a:t>
            </a:r>
            <a:r>
              <a:rPr lang="en-US" b="1" dirty="0">
                <a:solidFill>
                  <a:srgbClr val="C00000"/>
                </a:solidFill>
              </a:rPr>
              <a:t>existing tools to simulate </a:t>
            </a:r>
            <a:r>
              <a:rPr lang="en-US" dirty="0"/>
              <a:t>the behaviour of autonomous vehicles may help provide some information about possible impacts.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3315"/>
            <a:ext cx="7204105" cy="173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2039… Calgary in about 20 Years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06397" y="1066800"/>
            <a:ext cx="11277603" cy="21477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Calgary’s population is expected to grow by 40% over the next 20 years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baseline 2039 forecasts, Calgarians make about </a:t>
            </a:r>
            <a:r>
              <a:rPr lang="en-US" b="1" dirty="0">
                <a:solidFill>
                  <a:srgbClr val="C00000"/>
                </a:solidFill>
              </a:rPr>
              <a:t>7.8 million trips</a:t>
            </a:r>
            <a:r>
              <a:rPr lang="en-US" dirty="0"/>
              <a:t> in a day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876073" y="1663615"/>
            <a:ext cx="1920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2018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1.3 Million</a:t>
            </a:r>
            <a:endParaRPr lang="en-CA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397" y="1663616"/>
            <a:ext cx="1920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2039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1.8 Million</a:t>
            </a:r>
            <a:endParaRPr lang="en-CA" sz="2800" b="1" dirty="0">
              <a:solidFill>
                <a:srgbClr val="C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22747" y="1791876"/>
            <a:ext cx="2509694" cy="697583"/>
          </a:xfrm>
          <a:prstGeom prst="rightArrow">
            <a:avLst>
              <a:gd name="adj1" fmla="val 50000"/>
              <a:gd name="adj2" fmla="val 66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6" descr="Automobile on Mozilla Firefox OS 2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3" y="341597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61873" y="3822432"/>
            <a:ext cx="5161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80% of trips are made by autos</a:t>
            </a:r>
            <a:endParaRPr lang="en-CA" sz="2800" dirty="0">
              <a:solidFill>
                <a:srgbClr val="000000"/>
              </a:solidFill>
            </a:endParaRPr>
          </a:p>
        </p:txBody>
      </p:sp>
      <p:pic>
        <p:nvPicPr>
          <p:cNvPr id="11" name="Picture 4" descr="Bus on Mozilla Firefox OS 2.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3" y="429201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61873" y="4845752"/>
            <a:ext cx="5061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8% of trips are made by transit</a:t>
            </a:r>
            <a:endParaRPr lang="en-CA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Person Walking on Samsung One UI 1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1" y="5486446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cycle on Apple iOS 12.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73" y="538363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61873" y="5880150"/>
            <a:ext cx="7101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12% of trips are made by walking or cycling</a:t>
            </a:r>
            <a:endParaRPr lang="en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0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AVs change behaviour in Calgary?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06397" y="1066800"/>
            <a:ext cx="11277603" cy="27322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First scenario simulated a scenario where all vehicles were fully autonomous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C00000"/>
                </a:solidFill>
              </a:rPr>
              <a:t>25% Road capacity </a:t>
            </a:r>
            <a:r>
              <a:rPr lang="en-CA" dirty="0"/>
              <a:t>increase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Improved </a:t>
            </a:r>
            <a:r>
              <a:rPr lang="en-CA" b="1" dirty="0">
                <a:solidFill>
                  <a:srgbClr val="C00000"/>
                </a:solidFill>
              </a:rPr>
              <a:t>perception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/>
              <a:t>of auto travel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Travellers are </a:t>
            </a:r>
            <a:r>
              <a:rPr lang="en-CA" b="1" dirty="0">
                <a:solidFill>
                  <a:srgbClr val="C00000"/>
                </a:solidFill>
              </a:rPr>
              <a:t>dropped off </a:t>
            </a:r>
            <a:r>
              <a:rPr lang="en-CA" dirty="0"/>
              <a:t>at destination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C00000"/>
                </a:solidFill>
              </a:rPr>
              <a:t>Empty cars </a:t>
            </a:r>
            <a:r>
              <a:rPr lang="en-CA" dirty="0"/>
              <a:t>return home if parking costs are high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Anyone over 12 years can have a driver’s license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Travel Impacts – Calgarian make more trips… </a:t>
            </a:r>
            <a:r>
              <a:rPr lang="en-US" b="1" dirty="0">
                <a:solidFill>
                  <a:srgbClr val="C00000"/>
                </a:solidFill>
              </a:rPr>
              <a:t>8.1 Million trips per day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734532" y="4911365"/>
            <a:ext cx="1882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Auto trips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+12%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249900" y="4887064"/>
            <a:ext cx="484632" cy="978408"/>
          </a:xfrm>
          <a:prstGeom prst="up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1116" y="4887064"/>
            <a:ext cx="2242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Transit trips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-32%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10800000">
            <a:off x="4756484" y="498315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8695169" y="4899214"/>
            <a:ext cx="21435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Active trips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-36%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0800000">
            <a:off x="8263068" y="488706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68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FFCE-5313-4008-B32C-22F13A1C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AV Impact to SOV Mode Share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5792D-88E2-4FF5-9727-B6BEE5D4C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BE012-8B85-4A3A-8E9D-A2AAA2204CA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6397" y="1066800"/>
            <a:ext cx="11342257" cy="5334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Travellers shifted from using transit and walk modes to use SOV mode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/>
              <a:t>Empty </a:t>
            </a:r>
            <a:r>
              <a:rPr lang="en-CA" dirty="0"/>
              <a:t>vehicles were only about 2% of trips – likely because very few places in Calgary have parking costs.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0877-C210-4001-BAA4-B2126E587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C4812706-6A00-46AE-8543-AB3C26BD5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518836"/>
              </p:ext>
            </p:extLst>
          </p:nvPr>
        </p:nvGraphicFramePr>
        <p:xfrm>
          <a:off x="675640" y="1971040"/>
          <a:ext cx="1084072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377">
                  <a:extLst>
                    <a:ext uri="{9D8B030D-6E8A-4147-A177-3AD203B41FA5}">
                      <a16:colId xmlns:a16="http://schemas.microsoft.com/office/drawing/2014/main" val="1247466089"/>
                    </a:ext>
                  </a:extLst>
                </a:gridCol>
                <a:gridCol w="1521586">
                  <a:extLst>
                    <a:ext uri="{9D8B030D-6E8A-4147-A177-3AD203B41FA5}">
                      <a16:colId xmlns:a16="http://schemas.microsoft.com/office/drawing/2014/main" val="2050023567"/>
                    </a:ext>
                  </a:extLst>
                </a:gridCol>
                <a:gridCol w="1521586">
                  <a:extLst>
                    <a:ext uri="{9D8B030D-6E8A-4147-A177-3AD203B41FA5}">
                      <a16:colId xmlns:a16="http://schemas.microsoft.com/office/drawing/2014/main" val="2176754763"/>
                    </a:ext>
                  </a:extLst>
                </a:gridCol>
                <a:gridCol w="3043171">
                  <a:extLst>
                    <a:ext uri="{9D8B030D-6E8A-4147-A177-3AD203B41FA5}">
                      <a16:colId xmlns:a16="http://schemas.microsoft.com/office/drawing/2014/main" val="126275021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Person Category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SOV Mode Share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Increase in SOV Auto Travel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1592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A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000000"/>
                          </a:solidFill>
                        </a:rPr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000000"/>
                          </a:solidFill>
                        </a:rPr>
                        <a:t>AV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CA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1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rgbClr val="000000"/>
                          </a:solidFill>
                        </a:rPr>
                        <a:t>Children</a:t>
                      </a:r>
                      <a:r>
                        <a:rPr lang="en-CA" sz="2400" dirty="0">
                          <a:solidFill>
                            <a:srgbClr val="000000"/>
                          </a:solidFill>
                        </a:rPr>
                        <a:t> (Under 18 years of 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rgbClr val="000000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rgbClr val="000000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000000"/>
                          </a:solidFill>
                        </a:rPr>
                        <a:t>190%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82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rgbClr val="000000"/>
                          </a:solidFill>
                        </a:rPr>
                        <a:t>Adults</a:t>
                      </a:r>
                      <a:r>
                        <a:rPr lang="en-CA" sz="2400" dirty="0">
                          <a:solidFill>
                            <a:srgbClr val="000000"/>
                          </a:solidFill>
                        </a:rPr>
                        <a:t> (18 – 65 years of 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rgbClr val="000000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rgbClr val="000000"/>
                          </a:solidFill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000000"/>
                          </a:solidFill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4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rgbClr val="000000"/>
                          </a:solidFill>
                        </a:rPr>
                        <a:t>Seniors</a:t>
                      </a:r>
                      <a:r>
                        <a:rPr lang="en-CA" sz="2400" dirty="0">
                          <a:solidFill>
                            <a:srgbClr val="000000"/>
                          </a:solidFill>
                        </a:rPr>
                        <a:t> (65 years and older)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rgbClr val="000000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rgbClr val="000000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000000"/>
                          </a:solidFill>
                        </a:rPr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421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rgbClr val="000000"/>
                          </a:solidFill>
                        </a:rPr>
                        <a:t>Persons w/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rgbClr val="000000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rgbClr val="000000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000000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895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53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8940800" cy="533400"/>
          </a:xfrm>
        </p:spPr>
        <p:txBody>
          <a:bodyPr>
            <a:normAutofit/>
          </a:bodyPr>
          <a:lstStyle/>
          <a:p>
            <a:r>
              <a:rPr lang="en-US" dirty="0"/>
              <a:t>Impacts of Increased Auto Travel on Congestion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06397" y="4976669"/>
            <a:ext cx="11277603" cy="11404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increase in SOV travel leads to an increase in congestion on city streets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Congestion continues to be an issue that needs to be effectively managed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pic>
        <p:nvPicPr>
          <p:cNvPr id="3074" name="Picture 2" descr="Straight Ruler on SoftBank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01" y="772744"/>
            <a:ext cx="1143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0326" y="1066524"/>
            <a:ext cx="5544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Vehicle km travelled </a:t>
            </a:r>
            <a:r>
              <a:rPr lang="en-US" sz="2400" b="1" dirty="0">
                <a:solidFill>
                  <a:srgbClr val="C00000"/>
                </a:solidFill>
              </a:rPr>
              <a:t>increased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by 55%</a:t>
            </a:r>
            <a:endParaRPr lang="en-CA" sz="2400" dirty="0">
              <a:solidFill>
                <a:srgbClr val="000000"/>
              </a:solidFill>
            </a:endParaRPr>
          </a:p>
        </p:txBody>
      </p:sp>
      <p:pic>
        <p:nvPicPr>
          <p:cNvPr id="3076" name="Picture 4" descr="Timer Clock on WhatsApp 2.19.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18" y="175173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50326" y="1899665"/>
            <a:ext cx="5920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Vehicle hours travelled </a:t>
            </a:r>
            <a:r>
              <a:rPr lang="en-US" sz="2400" b="1" dirty="0">
                <a:solidFill>
                  <a:srgbClr val="C00000"/>
                </a:solidFill>
              </a:rPr>
              <a:t>increased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by 60%</a:t>
            </a:r>
            <a:endParaRPr lang="en-CA" sz="2400" dirty="0">
              <a:solidFill>
                <a:srgbClr val="000000"/>
              </a:solidFill>
            </a:endParaRPr>
          </a:p>
        </p:txBody>
      </p:sp>
      <p:pic>
        <p:nvPicPr>
          <p:cNvPr id="3078" name="Picture 6" descr="Dashing Away on SoftBank 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78" y="2425475"/>
            <a:ext cx="1143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58886" y="2732806"/>
            <a:ext cx="692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Average speed </a:t>
            </a:r>
            <a:r>
              <a:rPr lang="en-US" sz="2400" b="1" dirty="0">
                <a:solidFill>
                  <a:srgbClr val="C00000"/>
                </a:solidFill>
              </a:rPr>
              <a:t>decreased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from 53 kph to 51 kph</a:t>
            </a:r>
            <a:endParaRPr lang="en-CA" sz="2400" dirty="0">
              <a:solidFill>
                <a:srgbClr val="000000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FBD9D31-BF47-41B8-ABEB-867E050B61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60145" y="3565946"/>
            <a:ext cx="821146" cy="8211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2468A3-00EC-4794-AC8A-BBB28FC39CF7}"/>
              </a:ext>
            </a:extLst>
          </p:cNvPr>
          <p:cNvSpPr txBox="1"/>
          <p:nvPr/>
        </p:nvSpPr>
        <p:spPr>
          <a:xfrm>
            <a:off x="3658885" y="3673769"/>
            <a:ext cx="7372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CO2 Emissions </a:t>
            </a:r>
            <a:r>
              <a:rPr lang="en-US" sz="2400" b="1" dirty="0">
                <a:solidFill>
                  <a:srgbClr val="C00000"/>
                </a:solidFill>
              </a:rPr>
              <a:t>increased</a:t>
            </a:r>
            <a:r>
              <a:rPr lang="en-US" sz="2400" dirty="0">
                <a:solidFill>
                  <a:srgbClr val="000000"/>
                </a:solidFill>
              </a:rPr>
              <a:t> by 35% with ICE vehicles</a:t>
            </a:r>
          </a:p>
        </p:txBody>
      </p:sp>
    </p:spTree>
    <p:extLst>
      <p:ext uri="{BB962C8B-B14F-4D97-AF65-F5344CB8AC3E}">
        <p14:creationId xmlns:p14="http://schemas.microsoft.com/office/powerpoint/2010/main" val="123870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mitigate congestion?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06397" y="869469"/>
            <a:ext cx="11277603" cy="55313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One method:  investing in other transportation modes – such as Transit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Calgary Transit spends almost </a:t>
            </a:r>
            <a:r>
              <a:rPr lang="en-CA" b="1" dirty="0">
                <a:solidFill>
                  <a:srgbClr val="C00000"/>
                </a:solidFill>
              </a:rPr>
              <a:t>half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/>
              <a:t>of their budget on drivers.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fully autonomous transit system would not have to pay drivers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Funds could be use for other purposes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June 2019 |  Analysis of Potential AV Impact in Calgary, Alberta</a:t>
            </a:r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1521" y="3312402"/>
            <a:ext cx="2911389" cy="1872169"/>
            <a:chOff x="1038156" y="3201326"/>
            <a:chExt cx="2911389" cy="1872169"/>
          </a:xfrm>
        </p:grpSpPr>
        <p:grpSp>
          <p:nvGrpSpPr>
            <p:cNvPr id="6" name="Group 5"/>
            <p:cNvGrpSpPr/>
            <p:nvPr/>
          </p:nvGrpSpPr>
          <p:grpSpPr>
            <a:xfrm>
              <a:off x="1038156" y="3930494"/>
              <a:ext cx="2911389" cy="1143001"/>
              <a:chOff x="5624142" y="4452618"/>
              <a:chExt cx="2911389" cy="1143001"/>
            </a:xfrm>
          </p:grpSpPr>
          <p:pic>
            <p:nvPicPr>
              <p:cNvPr id="7" name="Picture 4" descr="Bus on Mozilla Firefox OS 2.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4142" y="4452618"/>
                <a:ext cx="1143000" cy="1143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Bus on Mozilla Firefox OS 2.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531" y="4452618"/>
                <a:ext cx="1143000" cy="1143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Arrow Connector 8"/>
              <p:cNvCxnSpPr>
                <a:stCxn id="7" idx="3"/>
                <a:endCxn id="8" idx="1"/>
              </p:cNvCxnSpPr>
              <p:nvPr/>
            </p:nvCxnSpPr>
            <p:spPr>
              <a:xfrm>
                <a:off x="6767142" y="5024119"/>
                <a:ext cx="62538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160796" y="3201326"/>
              <a:ext cx="26661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200" b="1" dirty="0">
                  <a:solidFill>
                    <a:srgbClr val="000000"/>
                  </a:solidFill>
                </a:rPr>
                <a:t>Reduce Headways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57988" y="3312402"/>
            <a:ext cx="3043269" cy="2268870"/>
            <a:chOff x="4839447" y="3226956"/>
            <a:chExt cx="3043269" cy="226887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330" y="3762276"/>
              <a:ext cx="2857500" cy="1733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39447" y="3226956"/>
              <a:ext cx="3043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200" b="1" dirty="0">
                  <a:solidFill>
                    <a:srgbClr val="000000"/>
                  </a:solidFill>
                </a:rPr>
                <a:t>Reduce Transit Fares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67486" y="3312402"/>
            <a:ext cx="2244278" cy="1954888"/>
            <a:chOff x="9275094" y="3236879"/>
            <a:chExt cx="2244278" cy="1954888"/>
          </a:xfrm>
        </p:grpSpPr>
        <p:sp>
          <p:nvSpPr>
            <p:cNvPr id="16" name="TextBox 15"/>
            <p:cNvSpPr txBox="1"/>
            <p:nvPr/>
          </p:nvSpPr>
          <p:spPr>
            <a:xfrm>
              <a:off x="9577484" y="3236879"/>
              <a:ext cx="17700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200" b="1" dirty="0">
                  <a:solidFill>
                    <a:srgbClr val="000000"/>
                  </a:solidFill>
                </a:rPr>
                <a:t>On Demand</a:t>
              </a:r>
            </a:p>
          </p:txBody>
        </p:sp>
        <p:pic>
          <p:nvPicPr>
            <p:cNvPr id="7174" name="Picture 6" descr="Mobile Phone on Apple iOS 12.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094" y="4048766"/>
              <a:ext cx="1143000" cy="114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Bus on Mozilla Firefox OS 2.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6372" y="3966047"/>
              <a:ext cx="1143000" cy="114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999241" y="4190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400565" y="5342453"/>
            <a:ext cx="278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Reduce transit headways by 65%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4690" y="5622019"/>
            <a:ext cx="278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Reduced fares by 85%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69926" y="5325104"/>
            <a:ext cx="371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Reduced fares by 85%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Reduced walk / wait times to 0</a:t>
            </a:r>
            <a:endParaRPr lang="en-C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CityOfCalgary">
  <a:themeElements>
    <a:clrScheme name="2015-Corporate">
      <a:dk1>
        <a:srgbClr val="4B4F55"/>
      </a:dk1>
      <a:lt1>
        <a:sysClr val="window" lastClr="FFFFFF"/>
      </a:lt1>
      <a:dk2>
        <a:srgbClr val="4B4F55"/>
      </a:dk2>
      <a:lt2>
        <a:srgbClr val="DBE9ED"/>
      </a:lt2>
      <a:accent1>
        <a:srgbClr val="C8102E"/>
      </a:accent1>
      <a:accent2>
        <a:srgbClr val="FFB25B"/>
      </a:accent2>
      <a:accent3>
        <a:srgbClr val="F9E547"/>
      </a:accent3>
      <a:accent4>
        <a:srgbClr val="B7DD79"/>
      </a:accent4>
      <a:accent5>
        <a:srgbClr val="A2789C"/>
      </a:accent5>
      <a:accent6>
        <a:srgbClr val="A3C7D2"/>
      </a:accent6>
      <a:hlink>
        <a:srgbClr val="009CDE"/>
      </a:hlink>
      <a:folHlink>
        <a:srgbClr val="6BA4B8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OfCalgary" id="{A603F059-0FC1-445B-B47E-95CA4BD621B6}" vid="{7B77B34A-AACA-4551-A2F7-1616F190A2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1311</TotalTime>
  <Words>1169</Words>
  <Application>Microsoft Office PowerPoint</Application>
  <PresentationFormat>Widescreen</PresentationFormat>
  <Paragraphs>190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CityOfCalgary</vt:lpstr>
      <vt:lpstr>Potential Impacts of Autonomous Vehicles in Calgary, Alberta</vt:lpstr>
      <vt:lpstr>Autonomous Transformation</vt:lpstr>
      <vt:lpstr>Potential of Autonomous Vehicles</vt:lpstr>
      <vt:lpstr>Calgary – Next 20 Years</vt:lpstr>
      <vt:lpstr>Welcome to 2039… Calgary in about 20 Years</vt:lpstr>
      <vt:lpstr>How would AVs change behaviour in Calgary?</vt:lpstr>
      <vt:lpstr>AV Impact to SOV Mode Share</vt:lpstr>
      <vt:lpstr>Impacts of Increased Auto Travel on Congestion</vt:lpstr>
      <vt:lpstr>How to mitigate congestion?</vt:lpstr>
      <vt:lpstr>Impact of Improving Transit Service / Costs</vt:lpstr>
      <vt:lpstr>AV Technology in Calgary</vt:lpstr>
      <vt:lpstr>AV Connected Corridors</vt:lpstr>
      <vt:lpstr>AV Corridor Impact to Travel Behaviour</vt:lpstr>
      <vt:lpstr>Comparing AV and Non-AV Households</vt:lpstr>
      <vt:lpstr>Next Steps / Other Improvements</vt:lpstr>
      <vt:lpstr>Observations and Conclusions</vt:lpstr>
      <vt:lpstr>PowerPoint Presentation</vt:lpstr>
    </vt:vector>
  </TitlesOfParts>
  <Company>The City of Calgary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Calgary – AV Presentation</dc:title>
  <dc:creator>Hill, Kristina</dc:creator>
  <cp:lastModifiedBy>Kristina Hill</cp:lastModifiedBy>
  <cp:revision>55</cp:revision>
  <cp:lastPrinted>2019-05-30T20:19:11Z</cp:lastPrinted>
  <dcterms:created xsi:type="dcterms:W3CDTF">2019-04-24T14:59:42Z</dcterms:created>
  <dcterms:modified xsi:type="dcterms:W3CDTF">2019-06-02T22:58:29Z</dcterms:modified>
</cp:coreProperties>
</file>